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7" r:id="rId2"/>
  </p:sldMasterIdLst>
  <p:notesMasterIdLst>
    <p:notesMasterId r:id="rId39"/>
  </p:notesMasterIdLst>
  <p:handoutMasterIdLst>
    <p:handoutMasterId r:id="rId40"/>
  </p:handoutMasterIdLst>
  <p:sldIdLst>
    <p:sldId id="257" r:id="rId3"/>
    <p:sldId id="261" r:id="rId4"/>
    <p:sldId id="295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58" r:id="rId3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79C5"/>
    <a:srgbClr val="BE8DE0"/>
    <a:srgbClr val="F4C882"/>
    <a:srgbClr val="B248A3"/>
    <a:srgbClr val="A24395"/>
    <a:srgbClr val="771C6C"/>
    <a:srgbClr val="FF2C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9" autoAdjust="0"/>
    <p:restoredTop sz="94055" autoAdjust="0"/>
  </p:normalViewPr>
  <p:slideViewPr>
    <p:cSldViewPr snapToObjects="1">
      <p:cViewPr varScale="1">
        <p:scale>
          <a:sx n="71" d="100"/>
          <a:sy n="71" d="100"/>
        </p:scale>
        <p:origin x="-896" y="-104"/>
      </p:cViewPr>
      <p:guideLst>
        <p:guide orient="horz" pos="2205"/>
        <p:guide pos="39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44" d="100"/>
          <a:sy n="44" d="100"/>
        </p:scale>
        <p:origin x="1547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4" Type="http://schemas.openxmlformats.org/officeDocument/2006/relationships/image" Target="../media/image85.png"/><Relationship Id="rId5" Type="http://schemas.openxmlformats.org/officeDocument/2006/relationships/image" Target="../media/image86.jpg"/><Relationship Id="rId6" Type="http://schemas.openxmlformats.org/officeDocument/2006/relationships/image" Target="../media/image87.png"/><Relationship Id="rId1" Type="http://schemas.openxmlformats.org/officeDocument/2006/relationships/image" Target="../media/image82.png"/><Relationship Id="rId2" Type="http://schemas.openxmlformats.org/officeDocument/2006/relationships/image" Target="../media/image8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4" Type="http://schemas.openxmlformats.org/officeDocument/2006/relationships/image" Target="../media/image85.png"/><Relationship Id="rId5" Type="http://schemas.openxmlformats.org/officeDocument/2006/relationships/image" Target="../media/image86.jpg"/><Relationship Id="rId6" Type="http://schemas.openxmlformats.org/officeDocument/2006/relationships/image" Target="../media/image87.png"/><Relationship Id="rId1" Type="http://schemas.openxmlformats.org/officeDocument/2006/relationships/image" Target="../media/image82.png"/><Relationship Id="rId2" Type="http://schemas.openxmlformats.org/officeDocument/2006/relationships/image" Target="../media/image8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73A715-E761-4713-AB97-E13B1B153664}" type="doc">
      <dgm:prSet loTypeId="urn:microsoft.com/office/officeart/2005/8/layout/b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80568BAF-8EA8-4911-B842-003D1530176F}">
      <dgm:prSet phldrT="[文本]"/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高密度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E3CC3F1-1457-4355-A058-49EFE13EB7C9}" type="parTrans" cxnId="{1399541A-6401-43EC-9480-F385E4754DBF}">
      <dgm:prSet/>
      <dgm:spPr/>
      <dgm:t>
        <a:bodyPr/>
        <a:lstStyle/>
        <a:p>
          <a:endParaRPr lang="zh-CN" altLang="en-US"/>
        </a:p>
      </dgm:t>
    </dgm:pt>
    <dgm:pt modelId="{35C3BC60-125C-41CB-BD04-9D2E91A6D4CD}" type="sibTrans" cxnId="{1399541A-6401-43EC-9480-F385E4754DBF}">
      <dgm:prSet/>
      <dgm:spPr/>
      <dgm:t>
        <a:bodyPr/>
        <a:lstStyle/>
        <a:p>
          <a:endParaRPr lang="zh-CN" altLang="en-US"/>
        </a:p>
      </dgm:t>
    </dgm:pt>
    <dgm:pt modelId="{07073A4A-7818-4CF4-B22F-E51934748E2D}">
      <dgm:prSet phldrT="[文本]" custT="1"/>
      <dgm:spPr/>
      <dgm:t>
        <a:bodyPr/>
        <a:lstStyle/>
        <a:p>
          <a:r>
            <a: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5U10</a:t>
          </a:r>
          <a:r>
            <a: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片，平均每</a:t>
          </a:r>
          <a:r>
            <a: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U</a:t>
          </a:r>
          <a:r>
            <a: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：</a:t>
          </a:r>
          <a:r>
            <a: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2</a:t>
          </a:r>
          <a:r>
            <a: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节点，</a:t>
          </a:r>
          <a:r>
            <a: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4</a:t>
          </a:r>
          <a:r>
            <a: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颗处理器</a:t>
          </a:r>
          <a:endParaRPr lang="zh-CN" altLang="en-US" sz="1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E452759-8248-4A59-8ACA-14FAD9F501C8}" type="parTrans" cxnId="{D179883B-C49F-4E0A-A28B-5B28DD3F4F8D}">
      <dgm:prSet/>
      <dgm:spPr/>
      <dgm:t>
        <a:bodyPr/>
        <a:lstStyle/>
        <a:p>
          <a:endParaRPr lang="zh-CN" altLang="en-US"/>
        </a:p>
      </dgm:t>
    </dgm:pt>
    <dgm:pt modelId="{AC170D77-CEB6-4AED-B787-887B4B06FE2D}" type="sibTrans" cxnId="{D179883B-C49F-4E0A-A28B-5B28DD3F4F8D}">
      <dgm:prSet/>
      <dgm:spPr/>
      <dgm:t>
        <a:bodyPr/>
        <a:lstStyle/>
        <a:p>
          <a:endParaRPr lang="zh-CN" altLang="en-US"/>
        </a:p>
      </dgm:t>
    </dgm:pt>
    <dgm:pt modelId="{BC28AA45-D2EC-46CE-A4CF-DB4E14865E1C}">
      <dgm:prSet phldrT="[文本]"/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高性能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FAC6DCD-E406-4E06-BAD9-DCE61D9DCD1B}" type="parTrans" cxnId="{CFFF7A82-9492-458B-BF52-A8B4DBD5AF80}">
      <dgm:prSet/>
      <dgm:spPr/>
      <dgm:t>
        <a:bodyPr/>
        <a:lstStyle/>
        <a:p>
          <a:endParaRPr lang="zh-CN" altLang="en-US"/>
        </a:p>
      </dgm:t>
    </dgm:pt>
    <dgm:pt modelId="{3105B184-9D08-4B7A-96B9-2BD4B55C9D4E}" type="sibTrans" cxnId="{CFFF7A82-9492-458B-BF52-A8B4DBD5AF80}">
      <dgm:prSet/>
      <dgm:spPr/>
      <dgm:t>
        <a:bodyPr/>
        <a:lstStyle/>
        <a:p>
          <a:endParaRPr lang="zh-CN" altLang="en-US"/>
        </a:p>
      </dgm:t>
    </dgm:pt>
    <dgm:pt modelId="{86D79C9D-823B-441F-9EAD-ACC7F6724AC3}">
      <dgm:prSet phldrT="[文本]" custT="1"/>
      <dgm:spPr/>
      <dgm:t>
        <a:bodyPr/>
        <a:lstStyle/>
        <a:p>
          <a:r>
            <a:rPr lang="zh-CN" altLang="en-US" sz="11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支持最新 </a:t>
          </a:r>
          <a:r>
            <a:rPr lang="en-US" altLang="zh-CN" sz="11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Intel Xeon E5-2600 v3 CPU</a:t>
          </a:r>
          <a:r>
            <a:rPr lang="zh-CN" altLang="en-US" sz="11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平台，</a:t>
          </a:r>
          <a:r>
            <a:rPr lang="en-US" altLang="zh-CN" sz="11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BIOS </a:t>
          </a:r>
          <a:r>
            <a:rPr lang="zh-CN" altLang="en-US" sz="11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等针对 </a:t>
          </a:r>
          <a:r>
            <a:rPr lang="en-US" altLang="zh-CN" sz="11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HPC </a:t>
          </a:r>
          <a:r>
            <a:rPr lang="zh-CN" altLang="en-US" sz="11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应用优化</a:t>
          </a:r>
          <a:endParaRPr lang="zh-CN" altLang="en-US" sz="11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E94F320-44FB-4843-960C-F55201CFD20E}" type="parTrans" cxnId="{14DC4061-00B0-4B9D-8959-F09BB1EEF7EB}">
      <dgm:prSet/>
      <dgm:spPr/>
      <dgm:t>
        <a:bodyPr/>
        <a:lstStyle/>
        <a:p>
          <a:endParaRPr lang="zh-CN" altLang="en-US"/>
        </a:p>
      </dgm:t>
    </dgm:pt>
    <dgm:pt modelId="{28243BAF-586F-44B7-B66A-FAC6233B8449}" type="sibTrans" cxnId="{14DC4061-00B0-4B9D-8959-F09BB1EEF7EB}">
      <dgm:prSet/>
      <dgm:spPr/>
      <dgm:t>
        <a:bodyPr/>
        <a:lstStyle/>
        <a:p>
          <a:endParaRPr lang="zh-CN" altLang="en-US"/>
        </a:p>
      </dgm:t>
    </dgm:pt>
    <dgm:pt modelId="{877D0909-49B3-40B7-B5C6-8B0FFA2DF136}">
      <dgm:prSet phldrT="[文本]"/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高速率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7611B7A-8E4E-45CE-9A5D-21E192EABC0F}" type="parTrans" cxnId="{303057AC-6673-4D9B-8D7A-58ACD628C6DB}">
      <dgm:prSet/>
      <dgm:spPr/>
      <dgm:t>
        <a:bodyPr/>
        <a:lstStyle/>
        <a:p>
          <a:endParaRPr lang="zh-CN" altLang="en-US"/>
        </a:p>
      </dgm:t>
    </dgm:pt>
    <dgm:pt modelId="{591FAE6D-4CC8-45A8-BA46-60FBC9053C3B}" type="sibTrans" cxnId="{303057AC-6673-4D9B-8D7A-58ACD628C6DB}">
      <dgm:prSet/>
      <dgm:spPr/>
      <dgm:t>
        <a:bodyPr/>
        <a:lstStyle/>
        <a:p>
          <a:endParaRPr lang="zh-CN" altLang="en-US"/>
        </a:p>
      </dgm:t>
    </dgm:pt>
    <dgm:pt modelId="{287B4944-5400-46F8-981D-F4BFB025F9CD}">
      <dgm:prSet phldrT="[文本]" custT="1"/>
      <dgm:spPr/>
      <dgm:t>
        <a:bodyPr/>
        <a:lstStyle/>
        <a:p>
          <a:r>
            <a:rPr lang="zh-CN" altLang="en-US" sz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支持 </a:t>
          </a:r>
          <a:r>
            <a:rPr lang="en-US" altLang="zh-CN" sz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56Gb/s </a:t>
          </a:r>
          <a:r>
            <a:rPr lang="zh-CN" altLang="en-US" sz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和 </a:t>
          </a:r>
          <a:r>
            <a:rPr lang="en-US" altLang="zh-CN" sz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100Gb/s </a:t>
          </a:r>
          <a:r>
            <a:rPr lang="en-US" altLang="zh-CN" sz="1200" dirty="0" err="1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InfiniBand</a:t>
          </a:r>
          <a:r>
            <a:rPr lang="en-US" altLang="zh-CN" sz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 </a:t>
          </a:r>
          <a:r>
            <a:rPr lang="zh-CN" altLang="en-US" sz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高速网络</a:t>
          </a:r>
          <a:endParaRPr lang="zh-CN" altLang="en-US" sz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E1D52A8-F03E-4357-A2DA-F2DB8DBC67FB}" type="parTrans" cxnId="{82904BDD-5AF5-4BEC-AB98-6C166E51156A}">
      <dgm:prSet/>
      <dgm:spPr/>
      <dgm:t>
        <a:bodyPr/>
        <a:lstStyle/>
        <a:p>
          <a:endParaRPr lang="zh-CN" altLang="en-US"/>
        </a:p>
      </dgm:t>
    </dgm:pt>
    <dgm:pt modelId="{F7620702-7A61-4B0B-B384-502457F64019}" type="sibTrans" cxnId="{82904BDD-5AF5-4BEC-AB98-6C166E51156A}">
      <dgm:prSet/>
      <dgm:spPr/>
      <dgm:t>
        <a:bodyPr/>
        <a:lstStyle/>
        <a:p>
          <a:endParaRPr lang="zh-CN" altLang="en-US"/>
        </a:p>
      </dgm:t>
    </dgm:pt>
    <dgm:pt modelId="{51F62F54-3C9F-4112-94AA-8C07E1C9BEF4}">
      <dgm:prSet phldrT="[文本]"/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广应用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9E56D1E-4B9A-429E-A69B-DB26E05ACBEB}" type="parTrans" cxnId="{835F6672-F5EE-4952-91BE-CADE2E0B1B0C}">
      <dgm:prSet/>
      <dgm:spPr/>
      <dgm:t>
        <a:bodyPr/>
        <a:lstStyle/>
        <a:p>
          <a:endParaRPr lang="zh-CN" altLang="en-US"/>
        </a:p>
      </dgm:t>
    </dgm:pt>
    <dgm:pt modelId="{124100A0-8FA6-46EB-8AFE-1546852EB29F}" type="sibTrans" cxnId="{835F6672-F5EE-4952-91BE-CADE2E0B1B0C}">
      <dgm:prSet/>
      <dgm:spPr/>
      <dgm:t>
        <a:bodyPr/>
        <a:lstStyle/>
        <a:p>
          <a:endParaRPr lang="zh-CN" altLang="en-US"/>
        </a:p>
      </dgm:t>
    </dgm:pt>
    <dgm:pt modelId="{04B8350D-A9EF-42CE-813E-FCE8F675FD1B}">
      <dgm:prSet phldrT="[文本]" custT="1"/>
      <dgm:spPr/>
      <dgm:t>
        <a:bodyPr/>
        <a:lstStyle/>
        <a:p>
          <a:r>
            <a:rPr lang="zh-CN" altLang="en-US" sz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广泛适用于不同的</a:t>
          </a:r>
          <a:r>
            <a:rPr lang="en-US" altLang="zh-CN" sz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HPC</a:t>
          </a:r>
          <a:r>
            <a:rPr lang="zh-CN" altLang="en-US" sz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行业</a:t>
          </a:r>
          <a:r>
            <a:rPr lang="en-US" altLang="zh-CN" sz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/</a:t>
          </a:r>
          <a:r>
            <a:rPr lang="zh-CN" altLang="en-US" sz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领域，已有众多大规模应用案例</a:t>
          </a:r>
          <a:endParaRPr lang="zh-CN" altLang="en-US" sz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9E23F5A-A1A2-45D9-AE03-33A25AAB9884}" type="parTrans" cxnId="{97555947-5558-47F8-B4F8-7533EFE30EBB}">
      <dgm:prSet/>
      <dgm:spPr/>
      <dgm:t>
        <a:bodyPr/>
        <a:lstStyle/>
        <a:p>
          <a:endParaRPr lang="zh-CN" altLang="en-US"/>
        </a:p>
      </dgm:t>
    </dgm:pt>
    <dgm:pt modelId="{BD0F9480-53DF-467C-B005-92C00C510292}" type="sibTrans" cxnId="{97555947-5558-47F8-B4F8-7533EFE30EBB}">
      <dgm:prSet/>
      <dgm:spPr/>
      <dgm:t>
        <a:bodyPr/>
        <a:lstStyle/>
        <a:p>
          <a:endParaRPr lang="zh-CN" altLang="en-US"/>
        </a:p>
      </dgm:t>
    </dgm:pt>
    <dgm:pt modelId="{7FF49FE2-419A-49BE-A0FE-0722A62C72E2}">
      <dgm:prSet phldrT="[文本]"/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低能耗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C5C2DE0-A8DC-4484-99E8-279867F90ED5}" type="parTrans" cxnId="{FCBDD045-2807-4D10-82D9-341E6F871196}">
      <dgm:prSet/>
      <dgm:spPr/>
      <dgm:t>
        <a:bodyPr/>
        <a:lstStyle/>
        <a:p>
          <a:endParaRPr lang="zh-CN" altLang="en-US"/>
        </a:p>
      </dgm:t>
    </dgm:pt>
    <dgm:pt modelId="{79230E4E-6235-4F6B-9464-CA92BDEBCDEA}" type="sibTrans" cxnId="{FCBDD045-2807-4D10-82D9-341E6F871196}">
      <dgm:prSet/>
      <dgm:spPr/>
      <dgm:t>
        <a:bodyPr/>
        <a:lstStyle/>
        <a:p>
          <a:endParaRPr lang="zh-CN" altLang="en-US"/>
        </a:p>
      </dgm:t>
    </dgm:pt>
    <dgm:pt modelId="{22A3BEDE-E67A-44B7-8294-C05B8BB24CCF}">
      <dgm:prSet phldrT="[文本]" custT="1"/>
      <dgm:spPr/>
      <dgm:t>
        <a:bodyPr/>
        <a:lstStyle/>
        <a:p>
          <a:r>
            <a: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93%</a:t>
          </a:r>
          <a:r>
            <a: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效率金牌电源，冗余热插拔</a:t>
          </a:r>
          <a:endParaRPr lang="zh-CN" altLang="en-US" sz="1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D4D84B1-C3F9-4FA8-96B1-984CDD5A5A36}" type="parTrans" cxnId="{D85AF0F9-D9A9-4F97-9ADA-17B03989E79A}">
      <dgm:prSet/>
      <dgm:spPr/>
      <dgm:t>
        <a:bodyPr/>
        <a:lstStyle/>
        <a:p>
          <a:endParaRPr lang="zh-CN" altLang="en-US"/>
        </a:p>
      </dgm:t>
    </dgm:pt>
    <dgm:pt modelId="{EEA0618F-8F90-49EC-B830-08F85D7EA5DC}" type="sibTrans" cxnId="{D85AF0F9-D9A9-4F97-9ADA-17B03989E79A}">
      <dgm:prSet/>
      <dgm:spPr/>
      <dgm:t>
        <a:bodyPr/>
        <a:lstStyle/>
        <a:p>
          <a:endParaRPr lang="zh-CN" altLang="en-US"/>
        </a:p>
      </dgm:t>
    </dgm:pt>
    <dgm:pt modelId="{FE79B45D-B9C2-4E83-8423-EDF8D7046486}">
      <dgm:prSet phldrT="[文本]"/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易部署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6EAE371-52BF-4047-B601-94B67144A3D3}" type="parTrans" cxnId="{1F92FB36-BDA9-46D7-9FBE-AA114FE36DAF}">
      <dgm:prSet/>
      <dgm:spPr/>
      <dgm:t>
        <a:bodyPr/>
        <a:lstStyle/>
        <a:p>
          <a:endParaRPr lang="zh-CN" altLang="en-US"/>
        </a:p>
      </dgm:t>
    </dgm:pt>
    <dgm:pt modelId="{D1B7AB5B-B35A-498D-B393-7B679F68E167}" type="sibTrans" cxnId="{1F92FB36-BDA9-46D7-9FBE-AA114FE36DAF}">
      <dgm:prSet/>
      <dgm:spPr/>
      <dgm:t>
        <a:bodyPr/>
        <a:lstStyle/>
        <a:p>
          <a:endParaRPr lang="zh-CN" altLang="en-US"/>
        </a:p>
      </dgm:t>
    </dgm:pt>
    <dgm:pt modelId="{7E25BD54-EEFA-4F1A-BE09-F7518A6773ED}">
      <dgm:prSet phldrT="[文本]" custT="1"/>
      <dgm:spPr/>
      <dgm:t>
        <a:bodyPr/>
        <a:lstStyle/>
        <a:p>
          <a:r>
            <a: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与</a:t>
          </a:r>
          <a:r>
            <a:rPr lang="en-US" altLang="zh-CN" sz="1400" dirty="0" err="1" smtClean="0">
              <a:latin typeface="微软雅黑" panose="020B0503020204020204" pitchFamily="34" charset="-122"/>
              <a:ea typeface="微软雅黑" panose="020B0503020204020204" pitchFamily="34" charset="-122"/>
            </a:rPr>
            <a:t>Gridview</a:t>
          </a:r>
          <a:r>
            <a: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管理调度系统无缝对接</a:t>
          </a:r>
          <a:endParaRPr lang="zh-CN" altLang="en-US" sz="1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AFA93B5-8840-4A1E-8884-7B8B700B6672}" type="parTrans" cxnId="{184585A4-A70A-41BD-A751-C8D8DB25C968}">
      <dgm:prSet/>
      <dgm:spPr/>
      <dgm:t>
        <a:bodyPr/>
        <a:lstStyle/>
        <a:p>
          <a:endParaRPr lang="zh-CN" altLang="en-US"/>
        </a:p>
      </dgm:t>
    </dgm:pt>
    <dgm:pt modelId="{924323E0-15DE-40F2-A1B8-C57F3F2CA516}" type="sibTrans" cxnId="{184585A4-A70A-41BD-A751-C8D8DB25C968}">
      <dgm:prSet/>
      <dgm:spPr/>
      <dgm:t>
        <a:bodyPr/>
        <a:lstStyle/>
        <a:p>
          <a:endParaRPr lang="zh-CN" altLang="en-US"/>
        </a:p>
      </dgm:t>
    </dgm:pt>
    <dgm:pt modelId="{F8AACC3C-A36B-4FA3-BA67-FA3090CF3456}" type="pres">
      <dgm:prSet presAssocID="{2D73A715-E761-4713-AB97-E13B1B153664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5F29CFA-F1C7-4E90-84DE-45DEA7A940D8}" type="pres">
      <dgm:prSet presAssocID="{80568BAF-8EA8-4911-B842-003D1530176F}" presName="compNode" presStyleCnt="0"/>
      <dgm:spPr/>
    </dgm:pt>
    <dgm:pt modelId="{802B7528-9C13-405C-8857-C651AA970648}" type="pres">
      <dgm:prSet presAssocID="{80568BAF-8EA8-4911-B842-003D1530176F}" presName="childRec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A367DC1-7B86-4BB8-B801-8CFADEAC8402}" type="pres">
      <dgm:prSet presAssocID="{80568BAF-8EA8-4911-B842-003D1530176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3F7A25A-83D7-4EE9-8962-C97AF350022E}" type="pres">
      <dgm:prSet presAssocID="{80568BAF-8EA8-4911-B842-003D1530176F}" presName="parentRect" presStyleLbl="alignNode1" presStyleIdx="0" presStyleCnt="6"/>
      <dgm:spPr/>
      <dgm:t>
        <a:bodyPr/>
        <a:lstStyle/>
        <a:p>
          <a:endParaRPr lang="zh-CN" altLang="en-US"/>
        </a:p>
      </dgm:t>
    </dgm:pt>
    <dgm:pt modelId="{8794E451-4EC4-47BE-B29D-C3133FF366A5}" type="pres">
      <dgm:prSet presAssocID="{80568BAF-8EA8-4911-B842-003D1530176F}" presName="adorn" presStyleLbl="fgAccFollowNode1" presStyleIdx="0" presStyleCnt="6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DCADFF23-B598-4DD8-9B15-E1B12A6DC070}" type="pres">
      <dgm:prSet presAssocID="{35C3BC60-125C-41CB-BD04-9D2E91A6D4CD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908A9748-6AC4-48E1-A6DE-3F0E9E3AF570}" type="pres">
      <dgm:prSet presAssocID="{BC28AA45-D2EC-46CE-A4CF-DB4E14865E1C}" presName="compNode" presStyleCnt="0"/>
      <dgm:spPr/>
    </dgm:pt>
    <dgm:pt modelId="{38A6551F-E24A-41BB-BC39-BDE9E918B142}" type="pres">
      <dgm:prSet presAssocID="{BC28AA45-D2EC-46CE-A4CF-DB4E14865E1C}" presName="childRec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70EE67D-F3B9-442C-8D43-20B8D88AC362}" type="pres">
      <dgm:prSet presAssocID="{BC28AA45-D2EC-46CE-A4CF-DB4E14865E1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D6C765F-1F29-4E92-85DC-3CC214375B3E}" type="pres">
      <dgm:prSet presAssocID="{BC28AA45-D2EC-46CE-A4CF-DB4E14865E1C}" presName="parentRect" presStyleLbl="alignNode1" presStyleIdx="1" presStyleCnt="6"/>
      <dgm:spPr/>
      <dgm:t>
        <a:bodyPr/>
        <a:lstStyle/>
        <a:p>
          <a:endParaRPr lang="zh-CN" altLang="en-US"/>
        </a:p>
      </dgm:t>
    </dgm:pt>
    <dgm:pt modelId="{D0E9818E-225F-4E2D-8D9A-3D7F999C9556}" type="pres">
      <dgm:prSet presAssocID="{BC28AA45-D2EC-46CE-A4CF-DB4E14865E1C}" presName="adorn" presStyleLbl="fgAccFollowNode1" presStyleIdx="1" presStyleCnt="6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2F58B45D-D2A9-49BD-996B-F28F8540F14D}" type="pres">
      <dgm:prSet presAssocID="{3105B184-9D08-4B7A-96B9-2BD4B55C9D4E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9366C858-9B45-49D8-8D0D-FEDFBFA04980}" type="pres">
      <dgm:prSet presAssocID="{877D0909-49B3-40B7-B5C6-8B0FFA2DF136}" presName="compNode" presStyleCnt="0"/>
      <dgm:spPr/>
    </dgm:pt>
    <dgm:pt modelId="{74DCEE11-F5B2-49F2-83E1-1B29100C2535}" type="pres">
      <dgm:prSet presAssocID="{877D0909-49B3-40B7-B5C6-8B0FFA2DF136}" presName="childRec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D04A334-6212-4257-81A2-308ECC67F6A0}" type="pres">
      <dgm:prSet presAssocID="{877D0909-49B3-40B7-B5C6-8B0FFA2DF13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3302E94-C319-4664-A416-E36FD241A4FD}" type="pres">
      <dgm:prSet presAssocID="{877D0909-49B3-40B7-B5C6-8B0FFA2DF136}" presName="parentRect" presStyleLbl="alignNode1" presStyleIdx="2" presStyleCnt="6"/>
      <dgm:spPr/>
      <dgm:t>
        <a:bodyPr/>
        <a:lstStyle/>
        <a:p>
          <a:endParaRPr lang="zh-CN" altLang="en-US"/>
        </a:p>
      </dgm:t>
    </dgm:pt>
    <dgm:pt modelId="{2D1E61DA-A1DB-4D09-9B9A-B2863ACF0258}" type="pres">
      <dgm:prSet presAssocID="{877D0909-49B3-40B7-B5C6-8B0FFA2DF136}" presName="adorn" presStyleLbl="fgAccFollowNode1" presStyleIdx="2" presStyleCnt="6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5E4657D5-63B6-4A84-BB19-7FCE2C7B03FD}" type="pres">
      <dgm:prSet presAssocID="{591FAE6D-4CC8-45A8-BA46-60FBC9053C3B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5AF757F7-9594-44D1-A2D0-49A0908F6ECE}" type="pres">
      <dgm:prSet presAssocID="{51F62F54-3C9F-4112-94AA-8C07E1C9BEF4}" presName="compNode" presStyleCnt="0"/>
      <dgm:spPr/>
    </dgm:pt>
    <dgm:pt modelId="{66B5DB73-F1D7-4075-87C7-6082207451AD}" type="pres">
      <dgm:prSet presAssocID="{51F62F54-3C9F-4112-94AA-8C07E1C9BEF4}" presName="childRec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1924204-2916-445A-9F56-D29FA5BB02EE}" type="pres">
      <dgm:prSet presAssocID="{51F62F54-3C9F-4112-94AA-8C07E1C9BEF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6E8B017-FFFE-4BB6-8197-DCBE72C1C4BC}" type="pres">
      <dgm:prSet presAssocID="{51F62F54-3C9F-4112-94AA-8C07E1C9BEF4}" presName="parentRect" presStyleLbl="alignNode1" presStyleIdx="3" presStyleCnt="6"/>
      <dgm:spPr/>
      <dgm:t>
        <a:bodyPr/>
        <a:lstStyle/>
        <a:p>
          <a:endParaRPr lang="zh-CN" altLang="en-US"/>
        </a:p>
      </dgm:t>
    </dgm:pt>
    <dgm:pt modelId="{4B44C030-89A1-4DF1-A048-39B9325BA1E3}" type="pres">
      <dgm:prSet presAssocID="{51F62F54-3C9F-4112-94AA-8C07E1C9BEF4}" presName="adorn" presStyleLbl="fgAccFollowNod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</dgm:spPr>
      <dgm:t>
        <a:bodyPr/>
        <a:lstStyle/>
        <a:p>
          <a:endParaRPr lang="zh-CN" altLang="en-US"/>
        </a:p>
      </dgm:t>
    </dgm:pt>
    <dgm:pt modelId="{00ECA5D2-C073-4E01-9ACB-1B899022D6C4}" type="pres">
      <dgm:prSet presAssocID="{124100A0-8FA6-46EB-8AFE-1546852EB29F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D54CF294-8220-4B2C-A37D-7BC0E9A6E8D3}" type="pres">
      <dgm:prSet presAssocID="{7FF49FE2-419A-49BE-A0FE-0722A62C72E2}" presName="compNode" presStyleCnt="0"/>
      <dgm:spPr/>
    </dgm:pt>
    <dgm:pt modelId="{4A888C2F-BD41-45CA-B53C-B7484D1932B1}" type="pres">
      <dgm:prSet presAssocID="{7FF49FE2-419A-49BE-A0FE-0722A62C72E2}" presName="childRec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65D36FB-710E-4D67-8DD3-938D0F56ADC4}" type="pres">
      <dgm:prSet presAssocID="{7FF49FE2-419A-49BE-A0FE-0722A62C72E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97920AC-31FB-4E98-BCE7-FA0655D64874}" type="pres">
      <dgm:prSet presAssocID="{7FF49FE2-419A-49BE-A0FE-0722A62C72E2}" presName="parentRect" presStyleLbl="alignNode1" presStyleIdx="4" presStyleCnt="6"/>
      <dgm:spPr/>
      <dgm:t>
        <a:bodyPr/>
        <a:lstStyle/>
        <a:p>
          <a:endParaRPr lang="zh-CN" altLang="en-US"/>
        </a:p>
      </dgm:t>
    </dgm:pt>
    <dgm:pt modelId="{1324B3B0-5B6E-4182-A597-C308AD62D312}" type="pres">
      <dgm:prSet presAssocID="{7FF49FE2-419A-49BE-A0FE-0722A62C72E2}" presName="adorn" presStyleLbl="fgAccFollowNod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zh-CN" altLang="en-US"/>
        </a:p>
      </dgm:t>
    </dgm:pt>
    <dgm:pt modelId="{AA67D49F-C378-4380-B74F-E4A7CAD69436}" type="pres">
      <dgm:prSet presAssocID="{79230E4E-6235-4F6B-9464-CA92BDEBCDEA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792AA5DA-44C2-4CBA-92DB-A3D6A200ACA6}" type="pres">
      <dgm:prSet presAssocID="{FE79B45D-B9C2-4E83-8423-EDF8D7046486}" presName="compNode" presStyleCnt="0"/>
      <dgm:spPr/>
    </dgm:pt>
    <dgm:pt modelId="{57E546EF-1EFB-4DDD-A2B4-D46FA1E3B868}" type="pres">
      <dgm:prSet presAssocID="{FE79B45D-B9C2-4E83-8423-EDF8D7046486}" presName="childRec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30ED9AC-768B-4F01-8EF8-115045E010AB}" type="pres">
      <dgm:prSet presAssocID="{FE79B45D-B9C2-4E83-8423-EDF8D704648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3F05A01-26F8-461A-B2FE-2C72BE67328A}" type="pres">
      <dgm:prSet presAssocID="{FE79B45D-B9C2-4E83-8423-EDF8D7046486}" presName="parentRect" presStyleLbl="alignNode1" presStyleIdx="5" presStyleCnt="6"/>
      <dgm:spPr/>
      <dgm:t>
        <a:bodyPr/>
        <a:lstStyle/>
        <a:p>
          <a:endParaRPr lang="zh-CN" altLang="en-US"/>
        </a:p>
      </dgm:t>
    </dgm:pt>
    <dgm:pt modelId="{B007CA30-F047-43CD-B8CC-C368B5D4CE58}" type="pres">
      <dgm:prSet presAssocID="{FE79B45D-B9C2-4E83-8423-EDF8D7046486}" presName="adorn" presStyleLbl="fgAccFollowNod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zh-CN" altLang="en-US"/>
        </a:p>
      </dgm:t>
    </dgm:pt>
  </dgm:ptLst>
  <dgm:cxnLst>
    <dgm:cxn modelId="{97555947-5558-47F8-B4F8-7533EFE30EBB}" srcId="{51F62F54-3C9F-4112-94AA-8C07E1C9BEF4}" destId="{04B8350D-A9EF-42CE-813E-FCE8F675FD1B}" srcOrd="0" destOrd="0" parTransId="{F9E23F5A-A1A2-45D9-AE03-33A25AAB9884}" sibTransId="{BD0F9480-53DF-467C-B005-92C00C510292}"/>
    <dgm:cxn modelId="{7FDD6413-F1B1-BE4F-A554-B52334ACA679}" type="presOf" srcId="{BC28AA45-D2EC-46CE-A4CF-DB4E14865E1C}" destId="{BD6C765F-1F29-4E92-85DC-3CC214375B3E}" srcOrd="1" destOrd="0" presId="urn:microsoft.com/office/officeart/2005/8/layout/bList2"/>
    <dgm:cxn modelId="{D85AF0F9-D9A9-4F97-9ADA-17B03989E79A}" srcId="{7FF49FE2-419A-49BE-A0FE-0722A62C72E2}" destId="{22A3BEDE-E67A-44B7-8294-C05B8BB24CCF}" srcOrd="0" destOrd="0" parTransId="{6D4D84B1-C3F9-4FA8-96B1-984CDD5A5A36}" sibTransId="{EEA0618F-8F90-49EC-B830-08F85D7EA5DC}"/>
    <dgm:cxn modelId="{794D4A5E-7CB1-6944-BE52-AEA9D44C6AEF}" type="presOf" srcId="{877D0909-49B3-40B7-B5C6-8B0FFA2DF136}" destId="{13302E94-C319-4664-A416-E36FD241A4FD}" srcOrd="1" destOrd="0" presId="urn:microsoft.com/office/officeart/2005/8/layout/bList2"/>
    <dgm:cxn modelId="{184585A4-A70A-41BD-A751-C8D8DB25C968}" srcId="{FE79B45D-B9C2-4E83-8423-EDF8D7046486}" destId="{7E25BD54-EEFA-4F1A-BE09-F7518A6773ED}" srcOrd="0" destOrd="0" parTransId="{7AFA93B5-8840-4A1E-8884-7B8B700B6672}" sibTransId="{924323E0-15DE-40F2-A1B8-C57F3F2CA516}"/>
    <dgm:cxn modelId="{835F6672-F5EE-4952-91BE-CADE2E0B1B0C}" srcId="{2D73A715-E761-4713-AB97-E13B1B153664}" destId="{51F62F54-3C9F-4112-94AA-8C07E1C9BEF4}" srcOrd="3" destOrd="0" parTransId="{69E56D1E-4B9A-429E-A69B-DB26E05ACBEB}" sibTransId="{124100A0-8FA6-46EB-8AFE-1546852EB29F}"/>
    <dgm:cxn modelId="{CFFF7A82-9492-458B-BF52-A8B4DBD5AF80}" srcId="{2D73A715-E761-4713-AB97-E13B1B153664}" destId="{BC28AA45-D2EC-46CE-A4CF-DB4E14865E1C}" srcOrd="1" destOrd="0" parTransId="{EFAC6DCD-E406-4E06-BAD9-DCE61D9DCD1B}" sibTransId="{3105B184-9D08-4B7A-96B9-2BD4B55C9D4E}"/>
    <dgm:cxn modelId="{14DC4061-00B0-4B9D-8959-F09BB1EEF7EB}" srcId="{BC28AA45-D2EC-46CE-A4CF-DB4E14865E1C}" destId="{86D79C9D-823B-441F-9EAD-ACC7F6724AC3}" srcOrd="0" destOrd="0" parTransId="{5E94F320-44FB-4843-960C-F55201CFD20E}" sibTransId="{28243BAF-586F-44B7-B66A-FAC6233B8449}"/>
    <dgm:cxn modelId="{45B9F122-5737-B440-81B8-A86A4543B6EE}" type="presOf" srcId="{287B4944-5400-46F8-981D-F4BFB025F9CD}" destId="{74DCEE11-F5B2-49F2-83E1-1B29100C2535}" srcOrd="0" destOrd="0" presId="urn:microsoft.com/office/officeart/2005/8/layout/bList2"/>
    <dgm:cxn modelId="{8D6517E7-52FF-0646-B906-DAE5DC325C81}" type="presOf" srcId="{591FAE6D-4CC8-45A8-BA46-60FBC9053C3B}" destId="{5E4657D5-63B6-4A84-BB19-7FCE2C7B03FD}" srcOrd="0" destOrd="0" presId="urn:microsoft.com/office/officeart/2005/8/layout/bList2"/>
    <dgm:cxn modelId="{F0472D9C-BC48-0444-990B-89864A557786}" type="presOf" srcId="{51F62F54-3C9F-4112-94AA-8C07E1C9BEF4}" destId="{26E8B017-FFFE-4BB6-8197-DCBE72C1C4BC}" srcOrd="1" destOrd="0" presId="urn:microsoft.com/office/officeart/2005/8/layout/bList2"/>
    <dgm:cxn modelId="{BAC26F6A-A37E-AF4B-96A9-B741E30B3079}" type="presOf" srcId="{51F62F54-3C9F-4112-94AA-8C07E1C9BEF4}" destId="{91924204-2916-445A-9F56-D29FA5BB02EE}" srcOrd="0" destOrd="0" presId="urn:microsoft.com/office/officeart/2005/8/layout/bList2"/>
    <dgm:cxn modelId="{26558C9B-DE28-4B44-A180-D81AA888675D}" type="presOf" srcId="{BC28AA45-D2EC-46CE-A4CF-DB4E14865E1C}" destId="{170EE67D-F3B9-442C-8D43-20B8D88AC362}" srcOrd="0" destOrd="0" presId="urn:microsoft.com/office/officeart/2005/8/layout/bList2"/>
    <dgm:cxn modelId="{1399541A-6401-43EC-9480-F385E4754DBF}" srcId="{2D73A715-E761-4713-AB97-E13B1B153664}" destId="{80568BAF-8EA8-4911-B842-003D1530176F}" srcOrd="0" destOrd="0" parTransId="{0E3CC3F1-1457-4355-A058-49EFE13EB7C9}" sibTransId="{35C3BC60-125C-41CB-BD04-9D2E91A6D4CD}"/>
    <dgm:cxn modelId="{E2DB539C-7F0E-8D40-AE43-05CE623C3F28}" type="presOf" srcId="{80568BAF-8EA8-4911-B842-003D1530176F}" destId="{DA367DC1-7B86-4BB8-B801-8CFADEAC8402}" srcOrd="0" destOrd="0" presId="urn:microsoft.com/office/officeart/2005/8/layout/bList2"/>
    <dgm:cxn modelId="{9E29A626-912E-0A4A-B224-5CA385DF9C03}" type="presOf" srcId="{80568BAF-8EA8-4911-B842-003D1530176F}" destId="{E3F7A25A-83D7-4EE9-8962-C97AF350022E}" srcOrd="1" destOrd="0" presId="urn:microsoft.com/office/officeart/2005/8/layout/bList2"/>
    <dgm:cxn modelId="{F3E92122-0AE1-E74A-AFCD-05A2368258AA}" type="presOf" srcId="{7E25BD54-EEFA-4F1A-BE09-F7518A6773ED}" destId="{57E546EF-1EFB-4DDD-A2B4-D46FA1E3B868}" srcOrd="0" destOrd="0" presId="urn:microsoft.com/office/officeart/2005/8/layout/bList2"/>
    <dgm:cxn modelId="{3DCD71FF-9117-C74E-B768-0EFED12A9D53}" type="presOf" srcId="{FE79B45D-B9C2-4E83-8423-EDF8D7046486}" destId="{930ED9AC-768B-4F01-8EF8-115045E010AB}" srcOrd="0" destOrd="0" presId="urn:microsoft.com/office/officeart/2005/8/layout/bList2"/>
    <dgm:cxn modelId="{ECDB6D14-3FAC-DE4D-89C0-6816A4E48EE3}" type="presOf" srcId="{35C3BC60-125C-41CB-BD04-9D2E91A6D4CD}" destId="{DCADFF23-B598-4DD8-9B15-E1B12A6DC070}" srcOrd="0" destOrd="0" presId="urn:microsoft.com/office/officeart/2005/8/layout/bList2"/>
    <dgm:cxn modelId="{1230A49F-9B5B-2D49-AABF-192F6B8B97AD}" type="presOf" srcId="{22A3BEDE-E67A-44B7-8294-C05B8BB24CCF}" destId="{4A888C2F-BD41-45CA-B53C-B7484D1932B1}" srcOrd="0" destOrd="0" presId="urn:microsoft.com/office/officeart/2005/8/layout/bList2"/>
    <dgm:cxn modelId="{8739B590-BD8A-6E4C-A538-F829A8AD8046}" type="presOf" srcId="{124100A0-8FA6-46EB-8AFE-1546852EB29F}" destId="{00ECA5D2-C073-4E01-9ACB-1B899022D6C4}" srcOrd="0" destOrd="0" presId="urn:microsoft.com/office/officeart/2005/8/layout/bList2"/>
    <dgm:cxn modelId="{D179883B-C49F-4E0A-A28B-5B28DD3F4F8D}" srcId="{80568BAF-8EA8-4911-B842-003D1530176F}" destId="{07073A4A-7818-4CF4-B22F-E51934748E2D}" srcOrd="0" destOrd="0" parTransId="{7E452759-8248-4A59-8ACA-14FAD9F501C8}" sibTransId="{AC170D77-CEB6-4AED-B787-887B4B06FE2D}"/>
    <dgm:cxn modelId="{997FE652-1B4A-0646-87B9-97617DE62EDE}" type="presOf" srcId="{04B8350D-A9EF-42CE-813E-FCE8F675FD1B}" destId="{66B5DB73-F1D7-4075-87C7-6082207451AD}" srcOrd="0" destOrd="0" presId="urn:microsoft.com/office/officeart/2005/8/layout/bList2"/>
    <dgm:cxn modelId="{1F92FB36-BDA9-46D7-9FBE-AA114FE36DAF}" srcId="{2D73A715-E761-4713-AB97-E13B1B153664}" destId="{FE79B45D-B9C2-4E83-8423-EDF8D7046486}" srcOrd="5" destOrd="0" parTransId="{16EAE371-52BF-4047-B601-94B67144A3D3}" sibTransId="{D1B7AB5B-B35A-498D-B393-7B679F68E167}"/>
    <dgm:cxn modelId="{C8F9669B-36BF-9C45-B9DA-5BCEF66C220A}" type="presOf" srcId="{877D0909-49B3-40B7-B5C6-8B0FFA2DF136}" destId="{4D04A334-6212-4257-81A2-308ECC67F6A0}" srcOrd="0" destOrd="0" presId="urn:microsoft.com/office/officeart/2005/8/layout/bList2"/>
    <dgm:cxn modelId="{FCBDD045-2807-4D10-82D9-341E6F871196}" srcId="{2D73A715-E761-4713-AB97-E13B1B153664}" destId="{7FF49FE2-419A-49BE-A0FE-0722A62C72E2}" srcOrd="4" destOrd="0" parTransId="{AC5C2DE0-A8DC-4484-99E8-279867F90ED5}" sibTransId="{79230E4E-6235-4F6B-9464-CA92BDEBCDEA}"/>
    <dgm:cxn modelId="{5AD18ADA-55F9-894D-91FD-77859DA45BDD}" type="presOf" srcId="{3105B184-9D08-4B7A-96B9-2BD4B55C9D4E}" destId="{2F58B45D-D2A9-49BD-996B-F28F8540F14D}" srcOrd="0" destOrd="0" presId="urn:microsoft.com/office/officeart/2005/8/layout/bList2"/>
    <dgm:cxn modelId="{92BB3B4C-E73C-0641-853B-B86330EC574A}" type="presOf" srcId="{2D73A715-E761-4713-AB97-E13B1B153664}" destId="{F8AACC3C-A36B-4FA3-BA67-FA3090CF3456}" srcOrd="0" destOrd="0" presId="urn:microsoft.com/office/officeart/2005/8/layout/bList2"/>
    <dgm:cxn modelId="{8498A5CA-9896-B64F-A4F3-1D445FD2B5A4}" type="presOf" srcId="{7FF49FE2-419A-49BE-A0FE-0722A62C72E2}" destId="{E65D36FB-710E-4D67-8DD3-938D0F56ADC4}" srcOrd="0" destOrd="0" presId="urn:microsoft.com/office/officeart/2005/8/layout/bList2"/>
    <dgm:cxn modelId="{92A75C35-0A9B-8F48-94AF-2EF030AC24FD}" type="presOf" srcId="{79230E4E-6235-4F6B-9464-CA92BDEBCDEA}" destId="{AA67D49F-C378-4380-B74F-E4A7CAD69436}" srcOrd="0" destOrd="0" presId="urn:microsoft.com/office/officeart/2005/8/layout/bList2"/>
    <dgm:cxn modelId="{D33FBF30-EA4A-4A44-969A-B34EEDB864D9}" type="presOf" srcId="{7FF49FE2-419A-49BE-A0FE-0722A62C72E2}" destId="{697920AC-31FB-4E98-BCE7-FA0655D64874}" srcOrd="1" destOrd="0" presId="urn:microsoft.com/office/officeart/2005/8/layout/bList2"/>
    <dgm:cxn modelId="{303057AC-6673-4D9B-8D7A-58ACD628C6DB}" srcId="{2D73A715-E761-4713-AB97-E13B1B153664}" destId="{877D0909-49B3-40B7-B5C6-8B0FFA2DF136}" srcOrd="2" destOrd="0" parTransId="{87611B7A-8E4E-45CE-9A5D-21E192EABC0F}" sibTransId="{591FAE6D-4CC8-45A8-BA46-60FBC9053C3B}"/>
    <dgm:cxn modelId="{9F30BAE6-BA25-2145-9739-DD1C4482D9BC}" type="presOf" srcId="{07073A4A-7818-4CF4-B22F-E51934748E2D}" destId="{802B7528-9C13-405C-8857-C651AA970648}" srcOrd="0" destOrd="0" presId="urn:microsoft.com/office/officeart/2005/8/layout/bList2"/>
    <dgm:cxn modelId="{02FBA9BC-C907-7144-AA06-39281E314EDE}" type="presOf" srcId="{FE79B45D-B9C2-4E83-8423-EDF8D7046486}" destId="{C3F05A01-26F8-461A-B2FE-2C72BE67328A}" srcOrd="1" destOrd="0" presId="urn:microsoft.com/office/officeart/2005/8/layout/bList2"/>
    <dgm:cxn modelId="{82904BDD-5AF5-4BEC-AB98-6C166E51156A}" srcId="{877D0909-49B3-40B7-B5C6-8B0FFA2DF136}" destId="{287B4944-5400-46F8-981D-F4BFB025F9CD}" srcOrd="0" destOrd="0" parTransId="{DE1D52A8-F03E-4357-A2DA-F2DB8DBC67FB}" sibTransId="{F7620702-7A61-4B0B-B384-502457F64019}"/>
    <dgm:cxn modelId="{6D85C290-0F0F-4749-B561-B1F9DFC4F295}" type="presOf" srcId="{86D79C9D-823B-441F-9EAD-ACC7F6724AC3}" destId="{38A6551F-E24A-41BB-BC39-BDE9E918B142}" srcOrd="0" destOrd="0" presId="urn:microsoft.com/office/officeart/2005/8/layout/bList2"/>
    <dgm:cxn modelId="{8F0A207E-9292-7C4B-8BD8-2A6E4AA940B9}" type="presParOf" srcId="{F8AACC3C-A36B-4FA3-BA67-FA3090CF3456}" destId="{35F29CFA-F1C7-4E90-84DE-45DEA7A940D8}" srcOrd="0" destOrd="0" presId="urn:microsoft.com/office/officeart/2005/8/layout/bList2"/>
    <dgm:cxn modelId="{29B71C05-A4DD-C242-AD41-9927F9EC2A9D}" type="presParOf" srcId="{35F29CFA-F1C7-4E90-84DE-45DEA7A940D8}" destId="{802B7528-9C13-405C-8857-C651AA970648}" srcOrd="0" destOrd="0" presId="urn:microsoft.com/office/officeart/2005/8/layout/bList2"/>
    <dgm:cxn modelId="{8723912F-9248-434A-9096-D028E36550FC}" type="presParOf" srcId="{35F29CFA-F1C7-4E90-84DE-45DEA7A940D8}" destId="{DA367DC1-7B86-4BB8-B801-8CFADEAC8402}" srcOrd="1" destOrd="0" presId="urn:microsoft.com/office/officeart/2005/8/layout/bList2"/>
    <dgm:cxn modelId="{4AB8942C-5DF3-DE48-AB63-32447B82A8A6}" type="presParOf" srcId="{35F29CFA-F1C7-4E90-84DE-45DEA7A940D8}" destId="{E3F7A25A-83D7-4EE9-8962-C97AF350022E}" srcOrd="2" destOrd="0" presId="urn:microsoft.com/office/officeart/2005/8/layout/bList2"/>
    <dgm:cxn modelId="{35F3EFF1-6953-C947-BD40-1C01C732F629}" type="presParOf" srcId="{35F29CFA-F1C7-4E90-84DE-45DEA7A940D8}" destId="{8794E451-4EC4-47BE-B29D-C3133FF366A5}" srcOrd="3" destOrd="0" presId="urn:microsoft.com/office/officeart/2005/8/layout/bList2"/>
    <dgm:cxn modelId="{B7AE4D2C-E17C-1840-8EBE-F697A91BF39B}" type="presParOf" srcId="{F8AACC3C-A36B-4FA3-BA67-FA3090CF3456}" destId="{DCADFF23-B598-4DD8-9B15-E1B12A6DC070}" srcOrd="1" destOrd="0" presId="urn:microsoft.com/office/officeart/2005/8/layout/bList2"/>
    <dgm:cxn modelId="{44263E3A-EEE3-8843-BF2B-E63532A6E6CF}" type="presParOf" srcId="{F8AACC3C-A36B-4FA3-BA67-FA3090CF3456}" destId="{908A9748-6AC4-48E1-A6DE-3F0E9E3AF570}" srcOrd="2" destOrd="0" presId="urn:microsoft.com/office/officeart/2005/8/layout/bList2"/>
    <dgm:cxn modelId="{D95E8FE3-CCA8-D641-96A0-A2AE141BA0E1}" type="presParOf" srcId="{908A9748-6AC4-48E1-A6DE-3F0E9E3AF570}" destId="{38A6551F-E24A-41BB-BC39-BDE9E918B142}" srcOrd="0" destOrd="0" presId="urn:microsoft.com/office/officeart/2005/8/layout/bList2"/>
    <dgm:cxn modelId="{B3B9A10D-3E67-E646-B44C-9A81F135F28F}" type="presParOf" srcId="{908A9748-6AC4-48E1-A6DE-3F0E9E3AF570}" destId="{170EE67D-F3B9-442C-8D43-20B8D88AC362}" srcOrd="1" destOrd="0" presId="urn:microsoft.com/office/officeart/2005/8/layout/bList2"/>
    <dgm:cxn modelId="{6A7EFE9D-A2EE-954F-8376-321DC468E07D}" type="presParOf" srcId="{908A9748-6AC4-48E1-A6DE-3F0E9E3AF570}" destId="{BD6C765F-1F29-4E92-85DC-3CC214375B3E}" srcOrd="2" destOrd="0" presId="urn:microsoft.com/office/officeart/2005/8/layout/bList2"/>
    <dgm:cxn modelId="{0826B8C7-9FDB-7C45-A999-29452C497EA9}" type="presParOf" srcId="{908A9748-6AC4-48E1-A6DE-3F0E9E3AF570}" destId="{D0E9818E-225F-4E2D-8D9A-3D7F999C9556}" srcOrd="3" destOrd="0" presId="urn:microsoft.com/office/officeart/2005/8/layout/bList2"/>
    <dgm:cxn modelId="{163EE792-8FA7-7848-9F31-3C05EB69F81F}" type="presParOf" srcId="{F8AACC3C-A36B-4FA3-BA67-FA3090CF3456}" destId="{2F58B45D-D2A9-49BD-996B-F28F8540F14D}" srcOrd="3" destOrd="0" presId="urn:microsoft.com/office/officeart/2005/8/layout/bList2"/>
    <dgm:cxn modelId="{91FCADEB-972C-CA42-843A-5AEFDC4F8F4E}" type="presParOf" srcId="{F8AACC3C-A36B-4FA3-BA67-FA3090CF3456}" destId="{9366C858-9B45-49D8-8D0D-FEDFBFA04980}" srcOrd="4" destOrd="0" presId="urn:microsoft.com/office/officeart/2005/8/layout/bList2"/>
    <dgm:cxn modelId="{E16B4F6F-C445-6F4C-8189-3D267581DD01}" type="presParOf" srcId="{9366C858-9B45-49D8-8D0D-FEDFBFA04980}" destId="{74DCEE11-F5B2-49F2-83E1-1B29100C2535}" srcOrd="0" destOrd="0" presId="urn:microsoft.com/office/officeart/2005/8/layout/bList2"/>
    <dgm:cxn modelId="{8393C556-DEC4-324E-B211-5DE513C24C53}" type="presParOf" srcId="{9366C858-9B45-49D8-8D0D-FEDFBFA04980}" destId="{4D04A334-6212-4257-81A2-308ECC67F6A0}" srcOrd="1" destOrd="0" presId="urn:microsoft.com/office/officeart/2005/8/layout/bList2"/>
    <dgm:cxn modelId="{44FC4B4A-5840-934D-8456-289A93753E5E}" type="presParOf" srcId="{9366C858-9B45-49D8-8D0D-FEDFBFA04980}" destId="{13302E94-C319-4664-A416-E36FD241A4FD}" srcOrd="2" destOrd="0" presId="urn:microsoft.com/office/officeart/2005/8/layout/bList2"/>
    <dgm:cxn modelId="{00F60CAE-BA57-CF4F-800D-2F20CE7BB43C}" type="presParOf" srcId="{9366C858-9B45-49D8-8D0D-FEDFBFA04980}" destId="{2D1E61DA-A1DB-4D09-9B9A-B2863ACF0258}" srcOrd="3" destOrd="0" presId="urn:microsoft.com/office/officeart/2005/8/layout/bList2"/>
    <dgm:cxn modelId="{5A7571AE-359C-864E-98F5-E9C5B6BBF32C}" type="presParOf" srcId="{F8AACC3C-A36B-4FA3-BA67-FA3090CF3456}" destId="{5E4657D5-63B6-4A84-BB19-7FCE2C7B03FD}" srcOrd="5" destOrd="0" presId="urn:microsoft.com/office/officeart/2005/8/layout/bList2"/>
    <dgm:cxn modelId="{59B6E0BF-B187-0C41-8364-9B4B5BFB4E51}" type="presParOf" srcId="{F8AACC3C-A36B-4FA3-BA67-FA3090CF3456}" destId="{5AF757F7-9594-44D1-A2D0-49A0908F6ECE}" srcOrd="6" destOrd="0" presId="urn:microsoft.com/office/officeart/2005/8/layout/bList2"/>
    <dgm:cxn modelId="{D22586C4-E705-DF46-9195-BAEFEBD4E48C}" type="presParOf" srcId="{5AF757F7-9594-44D1-A2D0-49A0908F6ECE}" destId="{66B5DB73-F1D7-4075-87C7-6082207451AD}" srcOrd="0" destOrd="0" presId="urn:microsoft.com/office/officeart/2005/8/layout/bList2"/>
    <dgm:cxn modelId="{42AE58CA-455D-9F41-B44F-86EC053ECAE0}" type="presParOf" srcId="{5AF757F7-9594-44D1-A2D0-49A0908F6ECE}" destId="{91924204-2916-445A-9F56-D29FA5BB02EE}" srcOrd="1" destOrd="0" presId="urn:microsoft.com/office/officeart/2005/8/layout/bList2"/>
    <dgm:cxn modelId="{BA7551F4-FA27-4547-B247-176FE8CC2146}" type="presParOf" srcId="{5AF757F7-9594-44D1-A2D0-49A0908F6ECE}" destId="{26E8B017-FFFE-4BB6-8197-DCBE72C1C4BC}" srcOrd="2" destOrd="0" presId="urn:microsoft.com/office/officeart/2005/8/layout/bList2"/>
    <dgm:cxn modelId="{F9759D19-D2BF-9C46-B178-21C62BAEAD80}" type="presParOf" srcId="{5AF757F7-9594-44D1-A2D0-49A0908F6ECE}" destId="{4B44C030-89A1-4DF1-A048-39B9325BA1E3}" srcOrd="3" destOrd="0" presId="urn:microsoft.com/office/officeart/2005/8/layout/bList2"/>
    <dgm:cxn modelId="{5951A480-F494-C441-BA33-1D91C4693DF3}" type="presParOf" srcId="{F8AACC3C-A36B-4FA3-BA67-FA3090CF3456}" destId="{00ECA5D2-C073-4E01-9ACB-1B899022D6C4}" srcOrd="7" destOrd="0" presId="urn:microsoft.com/office/officeart/2005/8/layout/bList2"/>
    <dgm:cxn modelId="{C53B762B-5924-2347-A3E0-26293EFB0B7C}" type="presParOf" srcId="{F8AACC3C-A36B-4FA3-BA67-FA3090CF3456}" destId="{D54CF294-8220-4B2C-A37D-7BC0E9A6E8D3}" srcOrd="8" destOrd="0" presId="urn:microsoft.com/office/officeart/2005/8/layout/bList2"/>
    <dgm:cxn modelId="{53C1E341-0126-5142-ABEC-7D1EC66B0AB0}" type="presParOf" srcId="{D54CF294-8220-4B2C-A37D-7BC0E9A6E8D3}" destId="{4A888C2F-BD41-45CA-B53C-B7484D1932B1}" srcOrd="0" destOrd="0" presId="urn:microsoft.com/office/officeart/2005/8/layout/bList2"/>
    <dgm:cxn modelId="{BD30E742-3C58-1A44-8D49-C7206F765F3C}" type="presParOf" srcId="{D54CF294-8220-4B2C-A37D-7BC0E9A6E8D3}" destId="{E65D36FB-710E-4D67-8DD3-938D0F56ADC4}" srcOrd="1" destOrd="0" presId="urn:microsoft.com/office/officeart/2005/8/layout/bList2"/>
    <dgm:cxn modelId="{2F787D44-5086-5E41-BBD9-9213F28E09BB}" type="presParOf" srcId="{D54CF294-8220-4B2C-A37D-7BC0E9A6E8D3}" destId="{697920AC-31FB-4E98-BCE7-FA0655D64874}" srcOrd="2" destOrd="0" presId="urn:microsoft.com/office/officeart/2005/8/layout/bList2"/>
    <dgm:cxn modelId="{1DB33CF4-DE8D-1E42-BF29-42A484AFA654}" type="presParOf" srcId="{D54CF294-8220-4B2C-A37D-7BC0E9A6E8D3}" destId="{1324B3B0-5B6E-4182-A597-C308AD62D312}" srcOrd="3" destOrd="0" presId="urn:microsoft.com/office/officeart/2005/8/layout/bList2"/>
    <dgm:cxn modelId="{577916F2-E7B3-204E-8C17-5227681AA5C9}" type="presParOf" srcId="{F8AACC3C-A36B-4FA3-BA67-FA3090CF3456}" destId="{AA67D49F-C378-4380-B74F-E4A7CAD69436}" srcOrd="9" destOrd="0" presId="urn:microsoft.com/office/officeart/2005/8/layout/bList2"/>
    <dgm:cxn modelId="{747FF735-88C2-374D-BFAC-A074DB60FAE8}" type="presParOf" srcId="{F8AACC3C-A36B-4FA3-BA67-FA3090CF3456}" destId="{792AA5DA-44C2-4CBA-92DB-A3D6A200ACA6}" srcOrd="10" destOrd="0" presId="urn:microsoft.com/office/officeart/2005/8/layout/bList2"/>
    <dgm:cxn modelId="{D2B9E6AC-0663-9148-8B86-B76F58559AE2}" type="presParOf" srcId="{792AA5DA-44C2-4CBA-92DB-A3D6A200ACA6}" destId="{57E546EF-1EFB-4DDD-A2B4-D46FA1E3B868}" srcOrd="0" destOrd="0" presId="urn:microsoft.com/office/officeart/2005/8/layout/bList2"/>
    <dgm:cxn modelId="{0EDCE292-C2C9-374B-A44F-06407C89EFE7}" type="presParOf" srcId="{792AA5DA-44C2-4CBA-92DB-A3D6A200ACA6}" destId="{930ED9AC-768B-4F01-8EF8-115045E010AB}" srcOrd="1" destOrd="0" presId="urn:microsoft.com/office/officeart/2005/8/layout/bList2"/>
    <dgm:cxn modelId="{96A3C2B8-1379-874E-B017-F7602DC5721C}" type="presParOf" srcId="{792AA5DA-44C2-4CBA-92DB-A3D6A200ACA6}" destId="{C3F05A01-26F8-461A-B2FE-2C72BE67328A}" srcOrd="2" destOrd="0" presId="urn:microsoft.com/office/officeart/2005/8/layout/bList2"/>
    <dgm:cxn modelId="{C9C05868-7DDD-CE43-A3A2-FF14E42FC118}" type="presParOf" srcId="{792AA5DA-44C2-4CBA-92DB-A3D6A200ACA6}" destId="{B007CA30-F047-43CD-B8CC-C368B5D4CE58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AB6C57-8752-4036-867E-0A47C3ECD87D}" type="doc">
      <dgm:prSet loTypeId="urn:microsoft.com/office/officeart/2005/8/layout/list1" loCatId="list" qsTypeId="urn:microsoft.com/office/officeart/2005/8/quickstyle/simple1" qsCatId="simple" csTypeId="urn:microsoft.com/office/officeart/2005/8/colors/colorful1#24" csCatId="colorful" phldr="1"/>
      <dgm:spPr/>
      <dgm:t>
        <a:bodyPr/>
        <a:lstStyle/>
        <a:p>
          <a:endParaRPr lang="zh-CN" altLang="en-US"/>
        </a:p>
      </dgm:t>
    </dgm:pt>
    <dgm:pt modelId="{424EBA37-DA85-4F82-95E0-D33D018A2F24}">
      <dgm:prSet/>
      <dgm:spPr/>
      <dgm:t>
        <a:bodyPr/>
        <a:lstStyle/>
        <a:p>
          <a:r>
            <a:rPr lang="en-US" altLang="zh-CN" dirty="0" smtClean="0">
              <a:latin typeface="微软雅黑" pitchFamily="34" charset="-122"/>
              <a:ea typeface="微软雅黑" pitchFamily="34" charset="-122"/>
            </a:rPr>
            <a:t>TC5600-H</a:t>
          </a:r>
          <a:r>
            <a:rPr lang="zh-CN" altLang="en-US" dirty="0" smtClean="0">
              <a:latin typeface="微软雅黑" pitchFamily="34" charset="-122"/>
              <a:ea typeface="微软雅黑" pitchFamily="34" charset="-122"/>
            </a:rPr>
            <a:t>整机柜刀片服务器</a:t>
          </a:r>
          <a:endParaRPr lang="zh-CN" dirty="0">
            <a:latin typeface="微软雅黑" pitchFamily="34" charset="-122"/>
            <a:ea typeface="微软雅黑" pitchFamily="34" charset="-122"/>
          </a:endParaRPr>
        </a:p>
      </dgm:t>
    </dgm:pt>
    <dgm:pt modelId="{0B9DED9F-D1FA-49DC-9FE3-E94D5C233D9B}" type="parTrans" cxnId="{3AB8BFE2-F9BC-43FB-85E8-8BD421CA643A}">
      <dgm:prSet/>
      <dgm:spPr/>
      <dgm:t>
        <a:bodyPr/>
        <a:lstStyle/>
        <a:p>
          <a:endParaRPr lang="zh-CN" altLang="en-US"/>
        </a:p>
      </dgm:t>
    </dgm:pt>
    <dgm:pt modelId="{3BBDA564-F412-4754-A855-DC257EF7AF78}" type="sibTrans" cxnId="{3AB8BFE2-F9BC-43FB-85E8-8BD421CA643A}">
      <dgm:prSet/>
      <dgm:spPr/>
      <dgm:t>
        <a:bodyPr/>
        <a:lstStyle/>
        <a:p>
          <a:endParaRPr lang="zh-CN" altLang="en-US"/>
        </a:p>
      </dgm:t>
    </dgm:pt>
    <dgm:pt modelId="{DA45169B-0600-4E74-82B6-67BA112CE375}">
      <dgm:prSet/>
      <dgm:spPr/>
      <dgm:t>
        <a:bodyPr/>
        <a:lstStyle/>
        <a:p>
          <a:r>
            <a:rPr lang="en-US" altLang="zh-CN" dirty="0" smtClean="0">
              <a:latin typeface="微软雅黑" pitchFamily="34" charset="-122"/>
              <a:ea typeface="微软雅黑" pitchFamily="34" charset="-122"/>
            </a:rPr>
            <a:t>TC5600-H</a:t>
          </a:r>
          <a:r>
            <a:rPr lang="zh-CN" altLang="en-US" dirty="0" smtClean="0">
              <a:latin typeface="微软雅黑" pitchFamily="34" charset="-122"/>
              <a:ea typeface="微软雅黑" pitchFamily="34" charset="-122"/>
            </a:rPr>
            <a:t>采用全模块化设计，由机柜框架、节点仓、计算节点、供电、散热、管理等模块组成。机柜最大可支持</a:t>
          </a:r>
          <a:r>
            <a:rPr lang="en-US" altLang="zh-CN" dirty="0" smtClean="0">
              <a:latin typeface="微软雅黑" pitchFamily="34" charset="-122"/>
              <a:ea typeface="微软雅黑" pitchFamily="34" charset="-122"/>
            </a:rPr>
            <a:t>40U </a:t>
          </a:r>
          <a:r>
            <a:rPr lang="zh-CN" altLang="en-US" dirty="0" smtClean="0">
              <a:latin typeface="微软雅黑" pitchFamily="34" charset="-122"/>
              <a:ea typeface="微软雅黑" pitchFamily="34" charset="-122"/>
            </a:rPr>
            <a:t>节点空间，最大可配置</a:t>
          </a:r>
          <a:r>
            <a:rPr lang="en-US" altLang="zh-CN" dirty="0" smtClean="0">
              <a:latin typeface="微软雅黑" pitchFamily="34" charset="-122"/>
              <a:ea typeface="微软雅黑" pitchFamily="34" charset="-122"/>
            </a:rPr>
            <a:t>80</a:t>
          </a:r>
          <a:r>
            <a:rPr lang="zh-CN" altLang="en-US" dirty="0" smtClean="0">
              <a:latin typeface="微软雅黑" pitchFamily="34" charset="-122"/>
              <a:ea typeface="微软雅黑" pitchFamily="34" charset="-122"/>
            </a:rPr>
            <a:t>个计</a:t>
          </a:r>
          <a:r>
            <a:rPr lang="zh-CN" dirty="0" smtClean="0">
              <a:latin typeface="微软雅黑" pitchFamily="34" charset="-122"/>
              <a:ea typeface="微软雅黑" pitchFamily="34" charset="-122"/>
            </a:rPr>
            <a:t>算刀片</a:t>
          </a:r>
          <a:endParaRPr lang="zh-CN" dirty="0">
            <a:latin typeface="微软雅黑" pitchFamily="34" charset="-122"/>
            <a:ea typeface="微软雅黑" pitchFamily="34" charset="-122"/>
          </a:endParaRPr>
        </a:p>
      </dgm:t>
    </dgm:pt>
    <dgm:pt modelId="{163BCB3A-8798-4777-B4C6-CF861602D272}" type="parTrans" cxnId="{4B773EAE-A8C8-4B6B-8093-9E72083BF019}">
      <dgm:prSet/>
      <dgm:spPr/>
      <dgm:t>
        <a:bodyPr/>
        <a:lstStyle/>
        <a:p>
          <a:endParaRPr lang="zh-CN" altLang="en-US"/>
        </a:p>
      </dgm:t>
    </dgm:pt>
    <dgm:pt modelId="{3E1B2E9F-D039-4CF6-B1D7-22F329E1B853}" type="sibTrans" cxnId="{4B773EAE-A8C8-4B6B-8093-9E72083BF019}">
      <dgm:prSet/>
      <dgm:spPr/>
      <dgm:t>
        <a:bodyPr/>
        <a:lstStyle/>
        <a:p>
          <a:endParaRPr lang="zh-CN" altLang="en-US"/>
        </a:p>
      </dgm:t>
    </dgm:pt>
    <dgm:pt modelId="{5F378C0D-EA39-46CE-B733-C2AB3D67E4FE}">
      <dgm:prSet/>
      <dgm:spPr/>
      <dgm:t>
        <a:bodyPr/>
        <a:lstStyle/>
        <a:p>
          <a:r>
            <a:rPr lang="zh-CN" altLang="en-US" b="1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rPr>
            <a:t>采用前走线、前维护方式</a:t>
          </a:r>
          <a:endParaRPr lang="zh-CN" b="1" dirty="0">
            <a:solidFill>
              <a:srgbClr val="C00000"/>
            </a:solidFill>
            <a:latin typeface="微软雅黑" pitchFamily="34" charset="-122"/>
            <a:ea typeface="微软雅黑" pitchFamily="34" charset="-122"/>
          </a:endParaRPr>
        </a:p>
      </dgm:t>
    </dgm:pt>
    <dgm:pt modelId="{67B2AF3E-F35C-4178-86A3-BE125123BCB5}" type="parTrans" cxnId="{229203BC-089E-45F2-AFF2-D0CA77203713}">
      <dgm:prSet/>
      <dgm:spPr/>
      <dgm:t>
        <a:bodyPr/>
        <a:lstStyle/>
        <a:p>
          <a:endParaRPr lang="zh-CN" altLang="en-US"/>
        </a:p>
      </dgm:t>
    </dgm:pt>
    <dgm:pt modelId="{02A0D4FF-45C4-4F92-A97A-2342C49A198F}" type="sibTrans" cxnId="{229203BC-089E-45F2-AFF2-D0CA77203713}">
      <dgm:prSet/>
      <dgm:spPr/>
      <dgm:t>
        <a:bodyPr/>
        <a:lstStyle/>
        <a:p>
          <a:endParaRPr lang="zh-CN" altLang="en-US"/>
        </a:p>
      </dgm:t>
    </dgm:pt>
    <dgm:pt modelId="{CA6EE06C-0DE2-48A1-A1BA-6249A20368BD}">
      <dgm:prSet/>
      <dgm:spPr/>
      <dgm:t>
        <a:bodyPr/>
        <a:lstStyle/>
        <a:p>
          <a:r>
            <a: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整机柜服务器的定义</a:t>
          </a:r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：一种全新的服务器形态，</a:t>
          </a:r>
          <a:r>
            <a: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整机柜共享供电、散热、管理、交换等基础设备，实现整机柜快速整体交付的一体化服务器</a:t>
          </a:r>
          <a:endParaRPr lang="zh-CN" dirty="0">
            <a:latin typeface="微软雅黑" pitchFamily="34" charset="-122"/>
            <a:ea typeface="微软雅黑" pitchFamily="34" charset="-122"/>
          </a:endParaRPr>
        </a:p>
      </dgm:t>
    </dgm:pt>
    <dgm:pt modelId="{15560E62-2E5A-40CA-BE80-1D3A6962A02C}" type="parTrans" cxnId="{8EE912F9-5B2F-425B-8282-0256528B0D8A}">
      <dgm:prSet/>
      <dgm:spPr/>
      <dgm:t>
        <a:bodyPr/>
        <a:lstStyle/>
        <a:p>
          <a:endParaRPr lang="zh-CN" altLang="en-US"/>
        </a:p>
      </dgm:t>
    </dgm:pt>
    <dgm:pt modelId="{5A4098D1-4A48-47C8-884E-B3CA7F256A40}" type="sibTrans" cxnId="{8EE912F9-5B2F-425B-8282-0256528B0D8A}">
      <dgm:prSet/>
      <dgm:spPr/>
      <dgm:t>
        <a:bodyPr/>
        <a:lstStyle/>
        <a:p>
          <a:endParaRPr lang="zh-CN" altLang="en-US"/>
        </a:p>
      </dgm:t>
    </dgm:pt>
    <dgm:pt modelId="{1CFABF32-8090-4C03-BFE9-FB2CE6956276}" type="pres">
      <dgm:prSet presAssocID="{C7AB6C57-8752-4036-867E-0A47C3ECD87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A17EB6D-3C0B-4DBE-915F-C7FAB0DB6280}" type="pres">
      <dgm:prSet presAssocID="{424EBA37-DA85-4F82-95E0-D33D018A2F24}" presName="parentLin" presStyleCnt="0"/>
      <dgm:spPr/>
    </dgm:pt>
    <dgm:pt modelId="{692E79CB-8946-49AE-9CD6-E4518AF78206}" type="pres">
      <dgm:prSet presAssocID="{424EBA37-DA85-4F82-95E0-D33D018A2F24}" presName="parentLeftMargin" presStyleLbl="node1" presStyleIdx="0" presStyleCnt="1"/>
      <dgm:spPr/>
      <dgm:t>
        <a:bodyPr/>
        <a:lstStyle/>
        <a:p>
          <a:endParaRPr lang="zh-CN" altLang="en-US"/>
        </a:p>
      </dgm:t>
    </dgm:pt>
    <dgm:pt modelId="{8211F7A2-46B0-4F67-8160-00A1D9AE8AE9}" type="pres">
      <dgm:prSet presAssocID="{424EBA37-DA85-4F82-95E0-D33D018A2F2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7099765-CC71-4D01-ABF8-4CD647F6D77C}" type="pres">
      <dgm:prSet presAssocID="{424EBA37-DA85-4F82-95E0-D33D018A2F24}" presName="negativeSpace" presStyleCnt="0"/>
      <dgm:spPr/>
    </dgm:pt>
    <dgm:pt modelId="{06220ECC-0935-4847-AA06-A75508B82790}" type="pres">
      <dgm:prSet presAssocID="{424EBA37-DA85-4F82-95E0-D33D018A2F24}" presName="childText" presStyleLbl="conFgAcc1" presStyleIdx="0" presStyleCnt="1" custLinFactNeighborY="1067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912F3D3-10E7-CE4B-AD47-9D9A7F0AA207}" type="presOf" srcId="{5F378C0D-EA39-46CE-B733-C2AB3D67E4FE}" destId="{06220ECC-0935-4847-AA06-A75508B82790}" srcOrd="0" destOrd="2" presId="urn:microsoft.com/office/officeart/2005/8/layout/list1"/>
    <dgm:cxn modelId="{543982BD-A615-D44E-BB2B-8085F1451015}" type="presOf" srcId="{DA45169B-0600-4E74-82B6-67BA112CE375}" destId="{06220ECC-0935-4847-AA06-A75508B82790}" srcOrd="0" destOrd="1" presId="urn:microsoft.com/office/officeart/2005/8/layout/list1"/>
    <dgm:cxn modelId="{59A6ACD5-6A34-7E4B-AFB5-6406F6908811}" type="presOf" srcId="{424EBA37-DA85-4F82-95E0-D33D018A2F24}" destId="{8211F7A2-46B0-4F67-8160-00A1D9AE8AE9}" srcOrd="1" destOrd="0" presId="urn:microsoft.com/office/officeart/2005/8/layout/list1"/>
    <dgm:cxn modelId="{8C648CA3-9426-7748-A8D0-CA608BE3EED3}" type="presOf" srcId="{CA6EE06C-0DE2-48A1-A1BA-6249A20368BD}" destId="{06220ECC-0935-4847-AA06-A75508B82790}" srcOrd="0" destOrd="0" presId="urn:microsoft.com/office/officeart/2005/8/layout/list1"/>
    <dgm:cxn modelId="{229203BC-089E-45F2-AFF2-D0CA77203713}" srcId="{424EBA37-DA85-4F82-95E0-D33D018A2F24}" destId="{5F378C0D-EA39-46CE-B733-C2AB3D67E4FE}" srcOrd="2" destOrd="0" parTransId="{67B2AF3E-F35C-4178-86A3-BE125123BCB5}" sibTransId="{02A0D4FF-45C4-4F92-A97A-2342C49A198F}"/>
    <dgm:cxn modelId="{8EE912F9-5B2F-425B-8282-0256528B0D8A}" srcId="{424EBA37-DA85-4F82-95E0-D33D018A2F24}" destId="{CA6EE06C-0DE2-48A1-A1BA-6249A20368BD}" srcOrd="0" destOrd="0" parTransId="{15560E62-2E5A-40CA-BE80-1D3A6962A02C}" sibTransId="{5A4098D1-4A48-47C8-884E-B3CA7F256A40}"/>
    <dgm:cxn modelId="{3AB8BFE2-F9BC-43FB-85E8-8BD421CA643A}" srcId="{C7AB6C57-8752-4036-867E-0A47C3ECD87D}" destId="{424EBA37-DA85-4F82-95E0-D33D018A2F24}" srcOrd="0" destOrd="0" parTransId="{0B9DED9F-D1FA-49DC-9FE3-E94D5C233D9B}" sibTransId="{3BBDA564-F412-4754-A855-DC257EF7AF78}"/>
    <dgm:cxn modelId="{845B54DA-85FB-574B-B70A-722924721A36}" type="presOf" srcId="{C7AB6C57-8752-4036-867E-0A47C3ECD87D}" destId="{1CFABF32-8090-4C03-BFE9-FB2CE6956276}" srcOrd="0" destOrd="0" presId="urn:microsoft.com/office/officeart/2005/8/layout/list1"/>
    <dgm:cxn modelId="{4B773EAE-A8C8-4B6B-8093-9E72083BF019}" srcId="{424EBA37-DA85-4F82-95E0-D33D018A2F24}" destId="{DA45169B-0600-4E74-82B6-67BA112CE375}" srcOrd="1" destOrd="0" parTransId="{163BCB3A-8798-4777-B4C6-CF861602D272}" sibTransId="{3E1B2E9F-D039-4CF6-B1D7-22F329E1B853}"/>
    <dgm:cxn modelId="{0B91173E-41DA-9F4A-ADDA-1E61C5AD5A53}" type="presOf" srcId="{424EBA37-DA85-4F82-95E0-D33D018A2F24}" destId="{692E79CB-8946-49AE-9CD6-E4518AF78206}" srcOrd="0" destOrd="0" presId="urn:microsoft.com/office/officeart/2005/8/layout/list1"/>
    <dgm:cxn modelId="{6DCF1143-8BFA-A147-B58B-D2ACBA663EFE}" type="presParOf" srcId="{1CFABF32-8090-4C03-BFE9-FB2CE6956276}" destId="{0A17EB6D-3C0B-4DBE-915F-C7FAB0DB6280}" srcOrd="0" destOrd="0" presId="urn:microsoft.com/office/officeart/2005/8/layout/list1"/>
    <dgm:cxn modelId="{8ABBA824-C4AE-E942-B2DA-140FAAC1E9C2}" type="presParOf" srcId="{0A17EB6D-3C0B-4DBE-915F-C7FAB0DB6280}" destId="{692E79CB-8946-49AE-9CD6-E4518AF78206}" srcOrd="0" destOrd="0" presId="urn:microsoft.com/office/officeart/2005/8/layout/list1"/>
    <dgm:cxn modelId="{2E1DE271-6270-5246-BF6B-C6F4BEF0A7A0}" type="presParOf" srcId="{0A17EB6D-3C0B-4DBE-915F-C7FAB0DB6280}" destId="{8211F7A2-46B0-4F67-8160-00A1D9AE8AE9}" srcOrd="1" destOrd="0" presId="urn:microsoft.com/office/officeart/2005/8/layout/list1"/>
    <dgm:cxn modelId="{0DAFA83F-DD60-DB4C-B2E0-2C4F5CAD4B6F}" type="presParOf" srcId="{1CFABF32-8090-4C03-BFE9-FB2CE6956276}" destId="{97099765-CC71-4D01-ABF8-4CD647F6D77C}" srcOrd="1" destOrd="0" presId="urn:microsoft.com/office/officeart/2005/8/layout/list1"/>
    <dgm:cxn modelId="{E1BB00A9-C515-354C-9956-997F8B8A30DD}" type="presParOf" srcId="{1CFABF32-8090-4C03-BFE9-FB2CE6956276}" destId="{06220ECC-0935-4847-AA06-A75508B8279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D75D72-8C60-4F69-92E1-50C7F0A4904C}" type="doc">
      <dgm:prSet loTypeId="urn:microsoft.com/office/officeart/2005/8/layout/hList7" loCatId="process" qsTypeId="urn:microsoft.com/office/officeart/2005/8/quickstyle/simple1" qsCatId="simple" csTypeId="urn:microsoft.com/office/officeart/2005/8/colors/accent1_1" csCatId="accent1" phldr="1"/>
      <dgm:spPr/>
    </dgm:pt>
    <dgm:pt modelId="{E7849DD1-7E68-44DB-948E-F6988BDFD0A4}">
      <dgm:prSet phldrT="[文本]" custT="1"/>
      <dgm:spPr/>
      <dgm:t>
        <a:bodyPr/>
        <a:lstStyle/>
        <a:p>
          <a:endParaRPr lang="en-US" altLang="zh-CN" sz="1600" dirty="0" smtClean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Intel</a:t>
          </a:r>
          <a:r>
            <a: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四路（</a:t>
          </a:r>
          <a:r>
            <a: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E5-4600/4600 v2</a:t>
          </a:r>
          <a:r>
            <a: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）</a:t>
          </a:r>
          <a:r>
            <a: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:</a:t>
          </a:r>
        </a:p>
        <a:p>
          <a:r>
            <a: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I840-G10</a:t>
          </a:r>
        </a:p>
        <a:p>
          <a:r>
            <a: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I820-G10</a:t>
          </a:r>
        </a:p>
        <a:p>
          <a:r>
            <a:rPr lang="zh-CN" altLang="en-US" sz="1400" dirty="0" smtClean="0">
              <a:solidFill>
                <a:srgbClr val="B01F24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将切换到</a:t>
          </a:r>
          <a:r>
            <a:rPr lang="en-US" altLang="zh-CN" sz="1400" dirty="0" smtClean="0">
              <a:solidFill>
                <a:srgbClr val="B01F24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E5-4600 v3</a:t>
          </a:r>
          <a:endParaRPr lang="zh-CN" altLang="en-US" sz="1400" dirty="0">
            <a:solidFill>
              <a:srgbClr val="B01F24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1D79308-4198-4FB8-923F-E005D337D68A}" type="parTrans" cxnId="{E32E9EE5-8600-43AE-9ED4-526F00F0DDC6}">
      <dgm:prSet/>
      <dgm:spPr/>
      <dgm:t>
        <a:bodyPr/>
        <a:lstStyle/>
        <a:p>
          <a:endParaRPr lang="zh-CN" altLang="en-US"/>
        </a:p>
      </dgm:t>
    </dgm:pt>
    <dgm:pt modelId="{D0E153C1-266B-4020-ABC4-DFCF44BFE5CC}" type="sibTrans" cxnId="{E32E9EE5-8600-43AE-9ED4-526F00F0DDC6}">
      <dgm:prSet/>
      <dgm:spPr/>
      <dgm:t>
        <a:bodyPr/>
        <a:lstStyle/>
        <a:p>
          <a:endParaRPr lang="zh-CN" altLang="en-US"/>
        </a:p>
      </dgm:t>
    </dgm:pt>
    <dgm:pt modelId="{BD6B272A-E014-43BF-A5BD-F33A11673105}">
      <dgm:prSet phldrT="[文本]" custT="1"/>
      <dgm:spPr/>
      <dgm:t>
        <a:bodyPr/>
        <a:lstStyle/>
        <a:p>
          <a:r>
            <a: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Intel</a:t>
          </a:r>
          <a:r>
            <a: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四路（</a:t>
          </a:r>
          <a:r>
            <a: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E7-4800 v2</a:t>
          </a:r>
          <a:r>
            <a: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）：</a:t>
          </a:r>
          <a:endParaRPr lang="en-US" altLang="zh-CN" sz="1600" dirty="0" smtClean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I840-G25</a:t>
          </a:r>
        </a:p>
        <a:p>
          <a:r>
            <a:rPr lang="zh-CN" altLang="en-US" sz="1400" dirty="0" smtClean="0">
              <a:solidFill>
                <a:srgbClr val="B01F24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将切换到</a:t>
          </a:r>
          <a:r>
            <a:rPr lang="en-US" altLang="zh-CN" sz="1400" dirty="0" smtClean="0">
              <a:solidFill>
                <a:srgbClr val="B01F24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E7-4800 v3</a:t>
          </a:r>
        </a:p>
      </dgm:t>
    </dgm:pt>
    <dgm:pt modelId="{1B1A5E4C-739E-426A-8E77-6AFC37F1C8F0}" type="parTrans" cxnId="{11F00222-8080-4A22-BA89-83E3E626C781}">
      <dgm:prSet/>
      <dgm:spPr/>
      <dgm:t>
        <a:bodyPr/>
        <a:lstStyle/>
        <a:p>
          <a:endParaRPr lang="zh-CN" altLang="en-US"/>
        </a:p>
      </dgm:t>
    </dgm:pt>
    <dgm:pt modelId="{235FB1F1-42A4-4F32-A076-EFC6F11C2BA0}" type="sibTrans" cxnId="{11F00222-8080-4A22-BA89-83E3E626C781}">
      <dgm:prSet/>
      <dgm:spPr/>
      <dgm:t>
        <a:bodyPr/>
        <a:lstStyle/>
        <a:p>
          <a:endParaRPr lang="zh-CN" altLang="en-US"/>
        </a:p>
      </dgm:t>
    </dgm:pt>
    <dgm:pt modelId="{15767816-FE42-4BF1-BBB8-B5045D0B9713}">
      <dgm:prSet phldrT="[文本]" custT="1"/>
      <dgm:spPr/>
      <dgm:t>
        <a:bodyPr/>
        <a:lstStyle/>
        <a:p>
          <a:r>
            <a: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Intel</a:t>
          </a:r>
          <a:r>
            <a: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八路（</a:t>
          </a:r>
          <a:r>
            <a: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E7-8800 v2</a:t>
          </a:r>
          <a:r>
            <a: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）：</a:t>
          </a:r>
          <a:endParaRPr lang="en-US" altLang="zh-CN" sz="1600" dirty="0" smtClean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I980-G10</a:t>
          </a:r>
        </a:p>
        <a:p>
          <a:r>
            <a:rPr lang="zh-CN" altLang="en-US" sz="1400" dirty="0" smtClean="0">
              <a:solidFill>
                <a:srgbClr val="B01F24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将切换到</a:t>
          </a:r>
          <a:r>
            <a:rPr lang="en-US" altLang="zh-CN" sz="1400" dirty="0" smtClean="0">
              <a:solidFill>
                <a:srgbClr val="B01F24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E7-8800 v3</a:t>
          </a:r>
          <a:endParaRPr lang="zh-CN" altLang="en-US" sz="1400" dirty="0">
            <a:solidFill>
              <a:srgbClr val="B01F24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D75A826-D41C-438D-90C5-E7E060DB8E0F}" type="parTrans" cxnId="{149F0F38-4245-442E-BC94-4F8C1BD09B37}">
      <dgm:prSet/>
      <dgm:spPr/>
      <dgm:t>
        <a:bodyPr/>
        <a:lstStyle/>
        <a:p>
          <a:endParaRPr lang="zh-CN" altLang="en-US"/>
        </a:p>
      </dgm:t>
    </dgm:pt>
    <dgm:pt modelId="{4FE4D6FA-C010-424F-83DA-814EE3C31BCE}" type="sibTrans" cxnId="{149F0F38-4245-442E-BC94-4F8C1BD09B37}">
      <dgm:prSet/>
      <dgm:spPr/>
      <dgm:t>
        <a:bodyPr/>
        <a:lstStyle/>
        <a:p>
          <a:endParaRPr lang="zh-CN" altLang="en-US"/>
        </a:p>
      </dgm:t>
    </dgm:pt>
    <dgm:pt modelId="{298C64A6-B8C3-47DE-BE45-8B8AF36C0A2B}">
      <dgm:prSet phldrT="[文本]" custT="1"/>
      <dgm:spPr/>
      <dgm:t>
        <a:bodyPr/>
        <a:lstStyle/>
        <a:p>
          <a:r>
            <a: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AMD</a:t>
          </a:r>
          <a:r>
            <a: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四路（</a:t>
          </a:r>
          <a:r>
            <a: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AMD Opteron 6300</a:t>
          </a:r>
          <a:r>
            <a: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）：</a:t>
          </a:r>
          <a:endParaRPr lang="en-US" altLang="zh-CN" sz="1600" dirty="0" smtClean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A840-G10</a:t>
          </a:r>
        </a:p>
        <a:p>
          <a:endParaRPr lang="zh-CN" altLang="en-US" sz="1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0AC301E-AEDA-4B13-868B-163AEF3F4A69}" type="parTrans" cxnId="{7FFA59AC-2FD4-4FFD-AE41-5479227AFA74}">
      <dgm:prSet/>
      <dgm:spPr/>
      <dgm:t>
        <a:bodyPr/>
        <a:lstStyle/>
        <a:p>
          <a:endParaRPr lang="zh-CN" altLang="en-US"/>
        </a:p>
      </dgm:t>
    </dgm:pt>
    <dgm:pt modelId="{E107D208-5752-4B51-99F9-2FF03FA738F1}" type="sibTrans" cxnId="{7FFA59AC-2FD4-4FFD-AE41-5479227AFA74}">
      <dgm:prSet/>
      <dgm:spPr/>
      <dgm:t>
        <a:bodyPr/>
        <a:lstStyle/>
        <a:p>
          <a:endParaRPr lang="zh-CN" altLang="en-US"/>
        </a:p>
      </dgm:t>
    </dgm:pt>
    <dgm:pt modelId="{8BD20845-343A-4359-9084-5E766EB8DE30}" type="pres">
      <dgm:prSet presAssocID="{6DD75D72-8C60-4F69-92E1-50C7F0A4904C}" presName="Name0" presStyleCnt="0">
        <dgm:presLayoutVars>
          <dgm:dir/>
          <dgm:resizeHandles val="exact"/>
        </dgm:presLayoutVars>
      </dgm:prSet>
      <dgm:spPr/>
    </dgm:pt>
    <dgm:pt modelId="{D56DFBD5-572B-4B1E-B703-8E41232AE12B}" type="pres">
      <dgm:prSet presAssocID="{6DD75D72-8C60-4F69-92E1-50C7F0A4904C}" presName="fgShape" presStyleLbl="fgShp" presStyleIdx="0" presStyleCnt="1" custScaleX="106814" custLinFactNeighborY="52940"/>
      <dgm:spPr/>
    </dgm:pt>
    <dgm:pt modelId="{EE55008C-D535-42DB-ABD7-DD0AD29F3A13}" type="pres">
      <dgm:prSet presAssocID="{6DD75D72-8C60-4F69-92E1-50C7F0A4904C}" presName="linComp" presStyleCnt="0"/>
      <dgm:spPr/>
    </dgm:pt>
    <dgm:pt modelId="{1F48515A-4E0F-4FAD-8BA8-57CE370DC3CB}" type="pres">
      <dgm:prSet presAssocID="{298C64A6-B8C3-47DE-BE45-8B8AF36C0A2B}" presName="compNode" presStyleCnt="0"/>
      <dgm:spPr/>
    </dgm:pt>
    <dgm:pt modelId="{FFD033F9-2C03-4903-AF1F-B0406812ADF4}" type="pres">
      <dgm:prSet presAssocID="{298C64A6-B8C3-47DE-BE45-8B8AF36C0A2B}" presName="bkgdShape" presStyleLbl="node1" presStyleIdx="0" presStyleCnt="4" custLinFactNeighborX="-34159" custLinFactNeighborY="-12513"/>
      <dgm:spPr/>
      <dgm:t>
        <a:bodyPr/>
        <a:lstStyle/>
        <a:p>
          <a:endParaRPr lang="zh-CN" altLang="en-US"/>
        </a:p>
      </dgm:t>
    </dgm:pt>
    <dgm:pt modelId="{16903E67-F562-468C-951A-EBA92A4D6314}" type="pres">
      <dgm:prSet presAssocID="{298C64A6-B8C3-47DE-BE45-8B8AF36C0A2B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ED19A8F-0DA3-46A6-8F93-72840EE44A76}" type="pres">
      <dgm:prSet presAssocID="{298C64A6-B8C3-47DE-BE45-8B8AF36C0A2B}" presName="invisiNode" presStyleLbl="node1" presStyleIdx="0" presStyleCnt="4"/>
      <dgm:spPr/>
    </dgm:pt>
    <dgm:pt modelId="{04074B0A-B8DB-4ED4-9F5C-05E91CB865D5}" type="pres">
      <dgm:prSet presAssocID="{298C64A6-B8C3-47DE-BE45-8B8AF36C0A2B}" presName="imagNode" presStyleLbl="fgImgPlace1" presStyleIdx="0" presStyleCnt="4"/>
      <dgm:spPr/>
    </dgm:pt>
    <dgm:pt modelId="{30CA3CED-B1C3-44E4-BD23-E14C8FF3FA8F}" type="pres">
      <dgm:prSet presAssocID="{E107D208-5752-4B51-99F9-2FF03FA738F1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EFD76720-598A-4B48-BD81-AB8CC4995C44}" type="pres">
      <dgm:prSet presAssocID="{E7849DD1-7E68-44DB-948E-F6988BDFD0A4}" presName="compNode" presStyleCnt="0"/>
      <dgm:spPr/>
    </dgm:pt>
    <dgm:pt modelId="{91C0333E-0EB6-4EB6-A0FD-FF4EFE63BF9D}" type="pres">
      <dgm:prSet presAssocID="{E7849DD1-7E68-44DB-948E-F6988BDFD0A4}" presName="bkgdShape" presStyleLbl="node1" presStyleIdx="1" presStyleCnt="4"/>
      <dgm:spPr/>
      <dgm:t>
        <a:bodyPr/>
        <a:lstStyle/>
        <a:p>
          <a:endParaRPr lang="zh-CN" altLang="en-US"/>
        </a:p>
      </dgm:t>
    </dgm:pt>
    <dgm:pt modelId="{97AB80F6-0396-4F1F-809C-FC30A01A2CC2}" type="pres">
      <dgm:prSet presAssocID="{E7849DD1-7E68-44DB-948E-F6988BDFD0A4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2958EB1-400E-40E2-96DB-3FEA5E3F29EE}" type="pres">
      <dgm:prSet presAssocID="{E7849DD1-7E68-44DB-948E-F6988BDFD0A4}" presName="invisiNode" presStyleLbl="node1" presStyleIdx="1" presStyleCnt="4"/>
      <dgm:spPr/>
    </dgm:pt>
    <dgm:pt modelId="{8DF9F24D-A1F5-4370-97BB-9AD3C633F93B}" type="pres">
      <dgm:prSet presAssocID="{E7849DD1-7E68-44DB-948E-F6988BDFD0A4}" presName="imagNode" presStyleLbl="fgImgPlace1" presStyleIdx="1" presStyleCnt="4"/>
      <dgm:spPr/>
    </dgm:pt>
    <dgm:pt modelId="{94DE6A81-902E-447D-B258-86ECF34E8E89}" type="pres">
      <dgm:prSet presAssocID="{D0E153C1-266B-4020-ABC4-DFCF44BFE5CC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61E77F59-CB36-4990-888D-A0AA70D76591}" type="pres">
      <dgm:prSet presAssocID="{BD6B272A-E014-43BF-A5BD-F33A11673105}" presName="compNode" presStyleCnt="0"/>
      <dgm:spPr/>
    </dgm:pt>
    <dgm:pt modelId="{21540DE5-1CED-4ADB-ADAB-FAD849E435CD}" type="pres">
      <dgm:prSet presAssocID="{BD6B272A-E014-43BF-A5BD-F33A11673105}" presName="bkgdShape" presStyleLbl="node1" presStyleIdx="2" presStyleCnt="4"/>
      <dgm:spPr/>
      <dgm:t>
        <a:bodyPr/>
        <a:lstStyle/>
        <a:p>
          <a:endParaRPr lang="zh-CN" altLang="en-US"/>
        </a:p>
      </dgm:t>
    </dgm:pt>
    <dgm:pt modelId="{F201E3FE-BECB-4C07-B81C-42F378A9B170}" type="pres">
      <dgm:prSet presAssocID="{BD6B272A-E014-43BF-A5BD-F33A11673105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DA4F075-B40B-4623-8AF5-6FA063937668}" type="pres">
      <dgm:prSet presAssocID="{BD6B272A-E014-43BF-A5BD-F33A11673105}" presName="invisiNode" presStyleLbl="node1" presStyleIdx="2" presStyleCnt="4"/>
      <dgm:spPr/>
    </dgm:pt>
    <dgm:pt modelId="{15DA684C-A02A-413D-A715-DFFC56D776A0}" type="pres">
      <dgm:prSet presAssocID="{BD6B272A-E014-43BF-A5BD-F33A11673105}" presName="imagNode" presStyleLbl="fgImgPlace1" presStyleIdx="2" presStyleCnt="4"/>
      <dgm:spPr/>
    </dgm:pt>
    <dgm:pt modelId="{E59E3B2C-A0A1-44DA-9DB5-D8653FD95652}" type="pres">
      <dgm:prSet presAssocID="{235FB1F1-42A4-4F32-A076-EFC6F11C2BA0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9D6555CC-5019-44FA-94A2-9944299A8408}" type="pres">
      <dgm:prSet presAssocID="{15767816-FE42-4BF1-BBB8-B5045D0B9713}" presName="compNode" presStyleCnt="0"/>
      <dgm:spPr/>
    </dgm:pt>
    <dgm:pt modelId="{2C12E345-C742-48E8-B472-61C6AEE69CEE}" type="pres">
      <dgm:prSet presAssocID="{15767816-FE42-4BF1-BBB8-B5045D0B9713}" presName="bkgdShape" presStyleLbl="node1" presStyleIdx="3" presStyleCnt="4"/>
      <dgm:spPr/>
      <dgm:t>
        <a:bodyPr/>
        <a:lstStyle/>
        <a:p>
          <a:endParaRPr lang="zh-CN" altLang="en-US"/>
        </a:p>
      </dgm:t>
    </dgm:pt>
    <dgm:pt modelId="{DC2C8E49-00AA-48EC-83F9-608593841023}" type="pres">
      <dgm:prSet presAssocID="{15767816-FE42-4BF1-BBB8-B5045D0B9713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24B2C69-04D2-4FEC-9775-5FD07A5F7652}" type="pres">
      <dgm:prSet presAssocID="{15767816-FE42-4BF1-BBB8-B5045D0B9713}" presName="invisiNode" presStyleLbl="node1" presStyleIdx="3" presStyleCnt="4"/>
      <dgm:spPr/>
    </dgm:pt>
    <dgm:pt modelId="{E754B339-C47E-46D0-A5FD-592FD115DDDD}" type="pres">
      <dgm:prSet presAssocID="{15767816-FE42-4BF1-BBB8-B5045D0B9713}" presName="imagNode" presStyleLbl="fgImgPlace1" presStyleIdx="3" presStyleCnt="4"/>
      <dgm:spPr/>
    </dgm:pt>
  </dgm:ptLst>
  <dgm:cxnLst>
    <dgm:cxn modelId="{420DD3A8-C084-FF47-AA82-969DB200A867}" type="presOf" srcId="{D0E153C1-266B-4020-ABC4-DFCF44BFE5CC}" destId="{94DE6A81-902E-447D-B258-86ECF34E8E89}" srcOrd="0" destOrd="0" presId="urn:microsoft.com/office/officeart/2005/8/layout/hList7"/>
    <dgm:cxn modelId="{E32E9EE5-8600-43AE-9ED4-526F00F0DDC6}" srcId="{6DD75D72-8C60-4F69-92E1-50C7F0A4904C}" destId="{E7849DD1-7E68-44DB-948E-F6988BDFD0A4}" srcOrd="1" destOrd="0" parTransId="{A1D79308-4198-4FB8-923F-E005D337D68A}" sibTransId="{D0E153C1-266B-4020-ABC4-DFCF44BFE5CC}"/>
    <dgm:cxn modelId="{0E562816-1C9D-3948-AF31-59CB426D6C7C}" type="presOf" srcId="{E7849DD1-7E68-44DB-948E-F6988BDFD0A4}" destId="{97AB80F6-0396-4F1F-809C-FC30A01A2CC2}" srcOrd="1" destOrd="0" presId="urn:microsoft.com/office/officeart/2005/8/layout/hList7"/>
    <dgm:cxn modelId="{22128D0C-67E8-6440-B473-8E677556DB3A}" type="presOf" srcId="{15767816-FE42-4BF1-BBB8-B5045D0B9713}" destId="{2C12E345-C742-48E8-B472-61C6AEE69CEE}" srcOrd="0" destOrd="0" presId="urn:microsoft.com/office/officeart/2005/8/layout/hList7"/>
    <dgm:cxn modelId="{0BE516A7-1E1D-9042-9DE7-FDFA15524931}" type="presOf" srcId="{E107D208-5752-4B51-99F9-2FF03FA738F1}" destId="{30CA3CED-B1C3-44E4-BD23-E14C8FF3FA8F}" srcOrd="0" destOrd="0" presId="urn:microsoft.com/office/officeart/2005/8/layout/hList7"/>
    <dgm:cxn modelId="{F48D792D-7C3C-BB4C-A0DF-4CF4473043CB}" type="presOf" srcId="{BD6B272A-E014-43BF-A5BD-F33A11673105}" destId="{21540DE5-1CED-4ADB-ADAB-FAD849E435CD}" srcOrd="0" destOrd="0" presId="urn:microsoft.com/office/officeart/2005/8/layout/hList7"/>
    <dgm:cxn modelId="{EC3D217E-AAA0-E841-9ADE-2ECCE8DB5684}" type="presOf" srcId="{E7849DD1-7E68-44DB-948E-F6988BDFD0A4}" destId="{91C0333E-0EB6-4EB6-A0FD-FF4EFE63BF9D}" srcOrd="0" destOrd="0" presId="urn:microsoft.com/office/officeart/2005/8/layout/hList7"/>
    <dgm:cxn modelId="{95A32B4E-5DE8-E942-8E69-BCBBDE438781}" type="presOf" srcId="{15767816-FE42-4BF1-BBB8-B5045D0B9713}" destId="{DC2C8E49-00AA-48EC-83F9-608593841023}" srcOrd="1" destOrd="0" presId="urn:microsoft.com/office/officeart/2005/8/layout/hList7"/>
    <dgm:cxn modelId="{5EC807C3-D835-5448-9643-F2FBBE976425}" type="presOf" srcId="{6DD75D72-8C60-4F69-92E1-50C7F0A4904C}" destId="{8BD20845-343A-4359-9084-5E766EB8DE30}" srcOrd="0" destOrd="0" presId="urn:microsoft.com/office/officeart/2005/8/layout/hList7"/>
    <dgm:cxn modelId="{1E42CB38-F1A1-5248-9AE7-499ACDF0D7CC}" type="presOf" srcId="{298C64A6-B8C3-47DE-BE45-8B8AF36C0A2B}" destId="{16903E67-F562-468C-951A-EBA92A4D6314}" srcOrd="1" destOrd="0" presId="urn:microsoft.com/office/officeart/2005/8/layout/hList7"/>
    <dgm:cxn modelId="{6B95D3B9-B086-7441-BD87-E4641BD1EA85}" type="presOf" srcId="{235FB1F1-42A4-4F32-A076-EFC6F11C2BA0}" destId="{E59E3B2C-A0A1-44DA-9DB5-D8653FD95652}" srcOrd="0" destOrd="0" presId="urn:microsoft.com/office/officeart/2005/8/layout/hList7"/>
    <dgm:cxn modelId="{7FFA59AC-2FD4-4FFD-AE41-5479227AFA74}" srcId="{6DD75D72-8C60-4F69-92E1-50C7F0A4904C}" destId="{298C64A6-B8C3-47DE-BE45-8B8AF36C0A2B}" srcOrd="0" destOrd="0" parTransId="{C0AC301E-AEDA-4B13-868B-163AEF3F4A69}" sibTransId="{E107D208-5752-4B51-99F9-2FF03FA738F1}"/>
    <dgm:cxn modelId="{149F0F38-4245-442E-BC94-4F8C1BD09B37}" srcId="{6DD75D72-8C60-4F69-92E1-50C7F0A4904C}" destId="{15767816-FE42-4BF1-BBB8-B5045D0B9713}" srcOrd="3" destOrd="0" parTransId="{0D75A826-D41C-438D-90C5-E7E060DB8E0F}" sibTransId="{4FE4D6FA-C010-424F-83DA-814EE3C31BCE}"/>
    <dgm:cxn modelId="{5A59ECE3-B360-B346-B42C-41834479EF73}" type="presOf" srcId="{298C64A6-B8C3-47DE-BE45-8B8AF36C0A2B}" destId="{FFD033F9-2C03-4903-AF1F-B0406812ADF4}" srcOrd="0" destOrd="0" presId="urn:microsoft.com/office/officeart/2005/8/layout/hList7"/>
    <dgm:cxn modelId="{11F00222-8080-4A22-BA89-83E3E626C781}" srcId="{6DD75D72-8C60-4F69-92E1-50C7F0A4904C}" destId="{BD6B272A-E014-43BF-A5BD-F33A11673105}" srcOrd="2" destOrd="0" parTransId="{1B1A5E4C-739E-426A-8E77-6AFC37F1C8F0}" sibTransId="{235FB1F1-42A4-4F32-A076-EFC6F11C2BA0}"/>
    <dgm:cxn modelId="{F42380AE-B43E-104E-9D07-5EFE576ABC10}" type="presOf" srcId="{BD6B272A-E014-43BF-A5BD-F33A11673105}" destId="{F201E3FE-BECB-4C07-B81C-42F378A9B170}" srcOrd="1" destOrd="0" presId="urn:microsoft.com/office/officeart/2005/8/layout/hList7"/>
    <dgm:cxn modelId="{CA8AC854-C735-B942-92F5-9F47E73C1DF8}" type="presParOf" srcId="{8BD20845-343A-4359-9084-5E766EB8DE30}" destId="{D56DFBD5-572B-4B1E-B703-8E41232AE12B}" srcOrd="0" destOrd="0" presId="urn:microsoft.com/office/officeart/2005/8/layout/hList7"/>
    <dgm:cxn modelId="{B3BF4A09-62FF-194C-92A2-7E760491A8AF}" type="presParOf" srcId="{8BD20845-343A-4359-9084-5E766EB8DE30}" destId="{EE55008C-D535-42DB-ABD7-DD0AD29F3A13}" srcOrd="1" destOrd="0" presId="urn:microsoft.com/office/officeart/2005/8/layout/hList7"/>
    <dgm:cxn modelId="{AD3E8591-FDD0-BA40-A4A6-210EF373DF28}" type="presParOf" srcId="{EE55008C-D535-42DB-ABD7-DD0AD29F3A13}" destId="{1F48515A-4E0F-4FAD-8BA8-57CE370DC3CB}" srcOrd="0" destOrd="0" presId="urn:microsoft.com/office/officeart/2005/8/layout/hList7"/>
    <dgm:cxn modelId="{7392B6D2-F8FC-8E4C-9FCA-DCCC8FCF755A}" type="presParOf" srcId="{1F48515A-4E0F-4FAD-8BA8-57CE370DC3CB}" destId="{FFD033F9-2C03-4903-AF1F-B0406812ADF4}" srcOrd="0" destOrd="0" presId="urn:microsoft.com/office/officeart/2005/8/layout/hList7"/>
    <dgm:cxn modelId="{AAA440AA-59A5-9648-8228-27FE94C04538}" type="presParOf" srcId="{1F48515A-4E0F-4FAD-8BA8-57CE370DC3CB}" destId="{16903E67-F562-468C-951A-EBA92A4D6314}" srcOrd="1" destOrd="0" presId="urn:microsoft.com/office/officeart/2005/8/layout/hList7"/>
    <dgm:cxn modelId="{80B317F8-29B3-AB45-8D75-412F8BEF5CE7}" type="presParOf" srcId="{1F48515A-4E0F-4FAD-8BA8-57CE370DC3CB}" destId="{2ED19A8F-0DA3-46A6-8F93-72840EE44A76}" srcOrd="2" destOrd="0" presId="urn:microsoft.com/office/officeart/2005/8/layout/hList7"/>
    <dgm:cxn modelId="{D10BE538-0828-D349-9C27-DA8611633F93}" type="presParOf" srcId="{1F48515A-4E0F-4FAD-8BA8-57CE370DC3CB}" destId="{04074B0A-B8DB-4ED4-9F5C-05E91CB865D5}" srcOrd="3" destOrd="0" presId="urn:microsoft.com/office/officeart/2005/8/layout/hList7"/>
    <dgm:cxn modelId="{5C314E20-5F9E-AF46-AEA3-12A48BB18539}" type="presParOf" srcId="{EE55008C-D535-42DB-ABD7-DD0AD29F3A13}" destId="{30CA3CED-B1C3-44E4-BD23-E14C8FF3FA8F}" srcOrd="1" destOrd="0" presId="urn:microsoft.com/office/officeart/2005/8/layout/hList7"/>
    <dgm:cxn modelId="{D4AFDDFF-8DBD-5D41-9227-C7484DA31746}" type="presParOf" srcId="{EE55008C-D535-42DB-ABD7-DD0AD29F3A13}" destId="{EFD76720-598A-4B48-BD81-AB8CC4995C44}" srcOrd="2" destOrd="0" presId="urn:microsoft.com/office/officeart/2005/8/layout/hList7"/>
    <dgm:cxn modelId="{5810E71B-C0C1-1C43-BA26-0ADEFAD5702E}" type="presParOf" srcId="{EFD76720-598A-4B48-BD81-AB8CC4995C44}" destId="{91C0333E-0EB6-4EB6-A0FD-FF4EFE63BF9D}" srcOrd="0" destOrd="0" presId="urn:microsoft.com/office/officeart/2005/8/layout/hList7"/>
    <dgm:cxn modelId="{B10892BA-A068-174B-AD92-7BBD79D1AD7C}" type="presParOf" srcId="{EFD76720-598A-4B48-BD81-AB8CC4995C44}" destId="{97AB80F6-0396-4F1F-809C-FC30A01A2CC2}" srcOrd="1" destOrd="0" presId="urn:microsoft.com/office/officeart/2005/8/layout/hList7"/>
    <dgm:cxn modelId="{E4E8F3F3-53D9-5D48-B4B1-7A427F99AEE7}" type="presParOf" srcId="{EFD76720-598A-4B48-BD81-AB8CC4995C44}" destId="{42958EB1-400E-40E2-96DB-3FEA5E3F29EE}" srcOrd="2" destOrd="0" presId="urn:microsoft.com/office/officeart/2005/8/layout/hList7"/>
    <dgm:cxn modelId="{3EFB5DF8-95C4-5148-8E16-254AB62F5984}" type="presParOf" srcId="{EFD76720-598A-4B48-BD81-AB8CC4995C44}" destId="{8DF9F24D-A1F5-4370-97BB-9AD3C633F93B}" srcOrd="3" destOrd="0" presId="urn:microsoft.com/office/officeart/2005/8/layout/hList7"/>
    <dgm:cxn modelId="{ABC87397-60B5-994D-8CE7-3898A5A5354C}" type="presParOf" srcId="{EE55008C-D535-42DB-ABD7-DD0AD29F3A13}" destId="{94DE6A81-902E-447D-B258-86ECF34E8E89}" srcOrd="3" destOrd="0" presId="urn:microsoft.com/office/officeart/2005/8/layout/hList7"/>
    <dgm:cxn modelId="{219ED0D6-781D-E043-B803-72103ED9E453}" type="presParOf" srcId="{EE55008C-D535-42DB-ABD7-DD0AD29F3A13}" destId="{61E77F59-CB36-4990-888D-A0AA70D76591}" srcOrd="4" destOrd="0" presId="urn:microsoft.com/office/officeart/2005/8/layout/hList7"/>
    <dgm:cxn modelId="{89749A01-1CE3-3149-A70F-F93092CCD8BB}" type="presParOf" srcId="{61E77F59-CB36-4990-888D-A0AA70D76591}" destId="{21540DE5-1CED-4ADB-ADAB-FAD849E435CD}" srcOrd="0" destOrd="0" presId="urn:microsoft.com/office/officeart/2005/8/layout/hList7"/>
    <dgm:cxn modelId="{08261EC7-5144-714C-8267-A48ECFF7B536}" type="presParOf" srcId="{61E77F59-CB36-4990-888D-A0AA70D76591}" destId="{F201E3FE-BECB-4C07-B81C-42F378A9B170}" srcOrd="1" destOrd="0" presId="urn:microsoft.com/office/officeart/2005/8/layout/hList7"/>
    <dgm:cxn modelId="{C6ED35AF-EB8D-384B-BBF2-E28F660BF6EE}" type="presParOf" srcId="{61E77F59-CB36-4990-888D-A0AA70D76591}" destId="{CDA4F075-B40B-4623-8AF5-6FA063937668}" srcOrd="2" destOrd="0" presId="urn:microsoft.com/office/officeart/2005/8/layout/hList7"/>
    <dgm:cxn modelId="{5588236C-5985-1F4B-AF75-8AFD3FFEBA54}" type="presParOf" srcId="{61E77F59-CB36-4990-888D-A0AA70D76591}" destId="{15DA684C-A02A-413D-A715-DFFC56D776A0}" srcOrd="3" destOrd="0" presId="urn:microsoft.com/office/officeart/2005/8/layout/hList7"/>
    <dgm:cxn modelId="{CBDA0EEF-BC29-9C43-BFA4-6570E6C7FAF5}" type="presParOf" srcId="{EE55008C-D535-42DB-ABD7-DD0AD29F3A13}" destId="{E59E3B2C-A0A1-44DA-9DB5-D8653FD95652}" srcOrd="5" destOrd="0" presId="urn:microsoft.com/office/officeart/2005/8/layout/hList7"/>
    <dgm:cxn modelId="{D2A100A1-2EE1-3A43-98BE-F37769CC3C00}" type="presParOf" srcId="{EE55008C-D535-42DB-ABD7-DD0AD29F3A13}" destId="{9D6555CC-5019-44FA-94A2-9944299A8408}" srcOrd="6" destOrd="0" presId="urn:microsoft.com/office/officeart/2005/8/layout/hList7"/>
    <dgm:cxn modelId="{B206A133-8193-954D-93B5-01D8EB3516A1}" type="presParOf" srcId="{9D6555CC-5019-44FA-94A2-9944299A8408}" destId="{2C12E345-C742-48E8-B472-61C6AEE69CEE}" srcOrd="0" destOrd="0" presId="urn:microsoft.com/office/officeart/2005/8/layout/hList7"/>
    <dgm:cxn modelId="{32FE5D04-6E8F-E444-A288-F5C8457D0DE8}" type="presParOf" srcId="{9D6555CC-5019-44FA-94A2-9944299A8408}" destId="{DC2C8E49-00AA-48EC-83F9-608593841023}" srcOrd="1" destOrd="0" presId="urn:microsoft.com/office/officeart/2005/8/layout/hList7"/>
    <dgm:cxn modelId="{FD0864B1-2718-3546-916A-29DE3AFC92A7}" type="presParOf" srcId="{9D6555CC-5019-44FA-94A2-9944299A8408}" destId="{424B2C69-04D2-4FEC-9775-5FD07A5F7652}" srcOrd="2" destOrd="0" presId="urn:microsoft.com/office/officeart/2005/8/layout/hList7"/>
    <dgm:cxn modelId="{41E1858E-F1D5-F340-B2B8-61926BA0AEB8}" type="presParOf" srcId="{9D6555CC-5019-44FA-94A2-9944299A8408}" destId="{E754B339-C47E-46D0-A5FD-592FD115DDD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FE4E11-3A87-4262-B4F0-5756BD5C2BF5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E08F441B-86B1-449C-849B-2FC3CB06FEA5}">
      <dgm:prSet phldrT="[文本]" custT="1"/>
      <dgm:spPr/>
      <dgm:t>
        <a:bodyPr/>
        <a:lstStyle/>
        <a:p>
          <a:r>
            <a: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持续运维成本</a:t>
          </a:r>
          <a:endParaRPr lang="zh-CN" altLang="en-US" sz="16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C174D5C-1E2E-40E5-9423-64D1966BCEEC}" type="parTrans" cxnId="{7D4BD464-5674-45A4-B7F3-F291332514DF}">
      <dgm:prSet/>
      <dgm:spPr/>
      <dgm:t>
        <a:bodyPr/>
        <a:lstStyle/>
        <a:p>
          <a:endParaRPr lang="zh-CN" altLang="en-US"/>
        </a:p>
      </dgm:t>
    </dgm:pt>
    <dgm:pt modelId="{942220F2-0918-4077-A576-A01F47C90DAF}" type="sibTrans" cxnId="{7D4BD464-5674-45A4-B7F3-F291332514DF}">
      <dgm:prSet/>
      <dgm:spPr/>
      <dgm:t>
        <a:bodyPr/>
        <a:lstStyle/>
        <a:p>
          <a:endParaRPr lang="zh-CN" altLang="en-US"/>
        </a:p>
      </dgm:t>
    </dgm:pt>
    <dgm:pt modelId="{AE39AD4C-371D-4293-875D-57FD8712F948}">
      <dgm:prSet phldrT="[文本]" custT="1"/>
      <dgm:spPr/>
      <dgm:t>
        <a:bodyPr/>
        <a:lstStyle/>
        <a:p>
          <a:r>
            <a: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系统规模考量</a:t>
          </a:r>
          <a:endParaRPr lang="zh-CN" altLang="en-US" sz="16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67CD331-1C68-4383-A3E6-0253E0082EFE}" type="parTrans" cxnId="{B23CC177-D5FB-4F1F-8218-377E2A925A61}">
      <dgm:prSet/>
      <dgm:spPr/>
      <dgm:t>
        <a:bodyPr/>
        <a:lstStyle/>
        <a:p>
          <a:endParaRPr lang="zh-CN" altLang="en-US"/>
        </a:p>
      </dgm:t>
    </dgm:pt>
    <dgm:pt modelId="{E1A05F7A-D010-44D3-A438-7863C7C8B7C9}" type="sibTrans" cxnId="{B23CC177-D5FB-4F1F-8218-377E2A925A61}">
      <dgm:prSet/>
      <dgm:spPr/>
      <dgm:t>
        <a:bodyPr/>
        <a:lstStyle/>
        <a:p>
          <a:endParaRPr lang="zh-CN" altLang="en-US"/>
        </a:p>
      </dgm:t>
    </dgm:pt>
    <dgm:pt modelId="{EDE45068-644F-4096-B76E-DB4CA9F446CF}">
      <dgm:prSet phldrT="[文本]" custT="1"/>
      <dgm:spPr>
        <a:noFill/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zh-CN" altLang="en-US" sz="1600" dirty="0" smtClean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计算密度考量</a:t>
          </a:r>
          <a:endParaRPr lang="zh-CN" altLang="en-US" sz="1600" dirty="0">
            <a:solidFill>
              <a:schemeClr val="accent3">
                <a:lumMod val="7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BB8C6ED-F652-48B6-B2C1-8747BF3B6FF1}" type="parTrans" cxnId="{FC67FEFD-C4FE-4740-B399-712F949D52A9}">
      <dgm:prSet/>
      <dgm:spPr/>
      <dgm:t>
        <a:bodyPr/>
        <a:lstStyle/>
        <a:p>
          <a:endParaRPr lang="zh-CN" altLang="en-US"/>
        </a:p>
      </dgm:t>
    </dgm:pt>
    <dgm:pt modelId="{853F9F7C-F8F4-46EA-B869-2B6432C1E7EA}" type="sibTrans" cxnId="{FC67FEFD-C4FE-4740-B399-712F949D52A9}">
      <dgm:prSet/>
      <dgm:spPr/>
      <dgm:t>
        <a:bodyPr/>
        <a:lstStyle/>
        <a:p>
          <a:endParaRPr lang="zh-CN" altLang="en-US"/>
        </a:p>
      </dgm:t>
    </dgm:pt>
    <dgm:pt modelId="{E0C2E69B-CBFB-4B8C-9DF9-64D6C49087E9}">
      <dgm:prSet phldrT="[文本]" custT="1"/>
      <dgm:spPr/>
      <dgm:t>
        <a:bodyPr/>
        <a:lstStyle/>
        <a:p>
          <a:r>
            <a: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初期建设成本</a:t>
          </a:r>
          <a:endParaRPr lang="zh-CN" altLang="en-US" sz="16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C4F4D69-3F9F-4765-9FD3-A6F223CC8532}" type="parTrans" cxnId="{1AE6CC2C-8AE5-443E-AB5B-F3555C6A6B4A}">
      <dgm:prSet/>
      <dgm:spPr/>
      <dgm:t>
        <a:bodyPr/>
        <a:lstStyle/>
        <a:p>
          <a:endParaRPr lang="zh-CN" altLang="en-US"/>
        </a:p>
      </dgm:t>
    </dgm:pt>
    <dgm:pt modelId="{F66C25B4-EE7F-44AC-B85B-CA0C87D83CCE}" type="sibTrans" cxnId="{1AE6CC2C-8AE5-443E-AB5B-F3555C6A6B4A}">
      <dgm:prSet/>
      <dgm:spPr/>
      <dgm:t>
        <a:bodyPr/>
        <a:lstStyle/>
        <a:p>
          <a:endParaRPr lang="zh-CN" altLang="en-US"/>
        </a:p>
      </dgm:t>
    </dgm:pt>
    <dgm:pt modelId="{82B4213A-6C5D-416B-A5F9-4B1E570EF038}" type="pres">
      <dgm:prSet presAssocID="{3EFE4E11-3A87-4262-B4F0-5756BD5C2BF5}" presName="compositeShape" presStyleCnt="0">
        <dgm:presLayoutVars>
          <dgm:chMax val="7"/>
          <dgm:dir/>
          <dgm:resizeHandles val="exact"/>
        </dgm:presLayoutVars>
      </dgm:prSet>
      <dgm:spPr/>
    </dgm:pt>
    <dgm:pt modelId="{D5AA547F-9099-462C-9785-E359D385A877}" type="pres">
      <dgm:prSet presAssocID="{AE39AD4C-371D-4293-875D-57FD8712F948}" presName="circ1" presStyleLbl="vennNode1" presStyleIdx="0" presStyleCnt="4"/>
      <dgm:spPr/>
      <dgm:t>
        <a:bodyPr/>
        <a:lstStyle/>
        <a:p>
          <a:endParaRPr lang="zh-CN" altLang="en-US"/>
        </a:p>
      </dgm:t>
    </dgm:pt>
    <dgm:pt modelId="{35DBC67F-8E22-4799-B781-F72441DFA8AD}" type="pres">
      <dgm:prSet presAssocID="{AE39AD4C-371D-4293-875D-57FD8712F94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DC2B209-B668-4AC8-8613-AC4483C94544}" type="pres">
      <dgm:prSet presAssocID="{EDE45068-644F-4096-B76E-DB4CA9F446CF}" presName="circ2" presStyleLbl="vennNode1" presStyleIdx="1" presStyleCnt="4"/>
      <dgm:spPr/>
      <dgm:t>
        <a:bodyPr/>
        <a:lstStyle/>
        <a:p>
          <a:endParaRPr lang="zh-CN" altLang="en-US"/>
        </a:p>
      </dgm:t>
    </dgm:pt>
    <dgm:pt modelId="{2F8875B7-1E5E-43D4-89DC-5797CB8BB00A}" type="pres">
      <dgm:prSet presAssocID="{EDE45068-644F-4096-B76E-DB4CA9F446C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0AEB253-1616-4429-96B9-D01746013C30}" type="pres">
      <dgm:prSet presAssocID="{E08F441B-86B1-449C-849B-2FC3CB06FEA5}" presName="circ3" presStyleLbl="vennNode1" presStyleIdx="2" presStyleCnt="4"/>
      <dgm:spPr/>
      <dgm:t>
        <a:bodyPr/>
        <a:lstStyle/>
        <a:p>
          <a:endParaRPr lang="zh-CN" altLang="en-US"/>
        </a:p>
      </dgm:t>
    </dgm:pt>
    <dgm:pt modelId="{21629A76-37D4-4CA3-A9D1-85E6E85EF574}" type="pres">
      <dgm:prSet presAssocID="{E08F441B-86B1-449C-849B-2FC3CB06FEA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D534D8A-D1EB-4E33-92C8-91B792ACD343}" type="pres">
      <dgm:prSet presAssocID="{E0C2E69B-CBFB-4B8C-9DF9-64D6C49087E9}" presName="circ4" presStyleLbl="vennNode1" presStyleIdx="3" presStyleCnt="4"/>
      <dgm:spPr/>
      <dgm:t>
        <a:bodyPr/>
        <a:lstStyle/>
        <a:p>
          <a:endParaRPr lang="zh-CN" altLang="en-US"/>
        </a:p>
      </dgm:t>
    </dgm:pt>
    <dgm:pt modelId="{9FAE952D-AB40-432E-8D18-9537F63C1D5C}" type="pres">
      <dgm:prSet presAssocID="{E0C2E69B-CBFB-4B8C-9DF9-64D6C49087E9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9747B2A-1D90-DE4E-A813-6FBF3BBCD80A}" type="presOf" srcId="{E08F441B-86B1-449C-849B-2FC3CB06FEA5}" destId="{21629A76-37D4-4CA3-A9D1-85E6E85EF574}" srcOrd="1" destOrd="0" presId="urn:microsoft.com/office/officeart/2005/8/layout/venn1"/>
    <dgm:cxn modelId="{0EB5B4F0-E30B-584F-B645-05E6CAB40AED}" type="presOf" srcId="{E0C2E69B-CBFB-4B8C-9DF9-64D6C49087E9}" destId="{9FAE952D-AB40-432E-8D18-9537F63C1D5C}" srcOrd="1" destOrd="0" presId="urn:microsoft.com/office/officeart/2005/8/layout/venn1"/>
    <dgm:cxn modelId="{1AE6CC2C-8AE5-443E-AB5B-F3555C6A6B4A}" srcId="{3EFE4E11-3A87-4262-B4F0-5756BD5C2BF5}" destId="{E0C2E69B-CBFB-4B8C-9DF9-64D6C49087E9}" srcOrd="3" destOrd="0" parTransId="{7C4F4D69-3F9F-4765-9FD3-A6F223CC8532}" sibTransId="{F66C25B4-EE7F-44AC-B85B-CA0C87D83CCE}"/>
    <dgm:cxn modelId="{E5E36438-6E8B-BB44-83DF-F65E022B4803}" type="presOf" srcId="{EDE45068-644F-4096-B76E-DB4CA9F446CF}" destId="{2F8875B7-1E5E-43D4-89DC-5797CB8BB00A}" srcOrd="1" destOrd="0" presId="urn:microsoft.com/office/officeart/2005/8/layout/venn1"/>
    <dgm:cxn modelId="{7D4BD464-5674-45A4-B7F3-F291332514DF}" srcId="{3EFE4E11-3A87-4262-B4F0-5756BD5C2BF5}" destId="{E08F441B-86B1-449C-849B-2FC3CB06FEA5}" srcOrd="2" destOrd="0" parTransId="{4C174D5C-1E2E-40E5-9423-64D1966BCEEC}" sibTransId="{942220F2-0918-4077-A576-A01F47C90DAF}"/>
    <dgm:cxn modelId="{4E5C6BF7-043B-AC4E-8B33-09580C53FD8C}" type="presOf" srcId="{E0C2E69B-CBFB-4B8C-9DF9-64D6C49087E9}" destId="{4D534D8A-D1EB-4E33-92C8-91B792ACD343}" srcOrd="0" destOrd="0" presId="urn:microsoft.com/office/officeart/2005/8/layout/venn1"/>
    <dgm:cxn modelId="{17E2B38F-EAE8-074F-A7D6-3F78555E8672}" type="presOf" srcId="{AE39AD4C-371D-4293-875D-57FD8712F948}" destId="{D5AA547F-9099-462C-9785-E359D385A877}" srcOrd="0" destOrd="0" presId="urn:microsoft.com/office/officeart/2005/8/layout/venn1"/>
    <dgm:cxn modelId="{1588729D-A8E7-1844-9978-43C693BADD3E}" type="presOf" srcId="{3EFE4E11-3A87-4262-B4F0-5756BD5C2BF5}" destId="{82B4213A-6C5D-416B-A5F9-4B1E570EF038}" srcOrd="0" destOrd="0" presId="urn:microsoft.com/office/officeart/2005/8/layout/venn1"/>
    <dgm:cxn modelId="{59E665B7-BCE5-144D-A347-947CE885F1FB}" type="presOf" srcId="{EDE45068-644F-4096-B76E-DB4CA9F446CF}" destId="{DDC2B209-B668-4AC8-8613-AC4483C94544}" srcOrd="0" destOrd="0" presId="urn:microsoft.com/office/officeart/2005/8/layout/venn1"/>
    <dgm:cxn modelId="{10A3D847-B1D3-7642-9827-C568D4327D9F}" type="presOf" srcId="{AE39AD4C-371D-4293-875D-57FD8712F948}" destId="{35DBC67F-8E22-4799-B781-F72441DFA8AD}" srcOrd="1" destOrd="0" presId="urn:microsoft.com/office/officeart/2005/8/layout/venn1"/>
    <dgm:cxn modelId="{B23CC177-D5FB-4F1F-8218-377E2A925A61}" srcId="{3EFE4E11-3A87-4262-B4F0-5756BD5C2BF5}" destId="{AE39AD4C-371D-4293-875D-57FD8712F948}" srcOrd="0" destOrd="0" parTransId="{267CD331-1C68-4383-A3E6-0253E0082EFE}" sibTransId="{E1A05F7A-D010-44D3-A438-7863C7C8B7C9}"/>
    <dgm:cxn modelId="{FC67FEFD-C4FE-4740-B399-712F949D52A9}" srcId="{3EFE4E11-3A87-4262-B4F0-5756BD5C2BF5}" destId="{EDE45068-644F-4096-B76E-DB4CA9F446CF}" srcOrd="1" destOrd="0" parTransId="{3BB8C6ED-F652-48B6-B2C1-8747BF3B6FF1}" sibTransId="{853F9F7C-F8F4-46EA-B869-2B6432C1E7EA}"/>
    <dgm:cxn modelId="{5E3A5E0D-C3C5-B345-9118-903AA6B29FA4}" type="presOf" srcId="{E08F441B-86B1-449C-849B-2FC3CB06FEA5}" destId="{A0AEB253-1616-4429-96B9-D01746013C30}" srcOrd="0" destOrd="0" presId="urn:microsoft.com/office/officeart/2005/8/layout/venn1"/>
    <dgm:cxn modelId="{BA279872-FA9E-2246-B6C5-6987BF4C8721}" type="presParOf" srcId="{82B4213A-6C5D-416B-A5F9-4B1E570EF038}" destId="{D5AA547F-9099-462C-9785-E359D385A877}" srcOrd="0" destOrd="0" presId="urn:microsoft.com/office/officeart/2005/8/layout/venn1"/>
    <dgm:cxn modelId="{ABED20D8-38BC-EC4E-9DF9-1B1B93D24364}" type="presParOf" srcId="{82B4213A-6C5D-416B-A5F9-4B1E570EF038}" destId="{35DBC67F-8E22-4799-B781-F72441DFA8AD}" srcOrd="1" destOrd="0" presId="urn:microsoft.com/office/officeart/2005/8/layout/venn1"/>
    <dgm:cxn modelId="{9AA728AF-16F0-ED4D-A951-FD45496DAB7E}" type="presParOf" srcId="{82B4213A-6C5D-416B-A5F9-4B1E570EF038}" destId="{DDC2B209-B668-4AC8-8613-AC4483C94544}" srcOrd="2" destOrd="0" presId="urn:microsoft.com/office/officeart/2005/8/layout/venn1"/>
    <dgm:cxn modelId="{51DFD180-6F37-CF4C-BFAF-5F0CAC4A4E57}" type="presParOf" srcId="{82B4213A-6C5D-416B-A5F9-4B1E570EF038}" destId="{2F8875B7-1E5E-43D4-89DC-5797CB8BB00A}" srcOrd="3" destOrd="0" presId="urn:microsoft.com/office/officeart/2005/8/layout/venn1"/>
    <dgm:cxn modelId="{69F83034-345E-0548-A425-337EE58A58CA}" type="presParOf" srcId="{82B4213A-6C5D-416B-A5F9-4B1E570EF038}" destId="{A0AEB253-1616-4429-96B9-D01746013C30}" srcOrd="4" destOrd="0" presId="urn:microsoft.com/office/officeart/2005/8/layout/venn1"/>
    <dgm:cxn modelId="{A101BD65-3057-6747-AB2F-498DAF3B81C2}" type="presParOf" srcId="{82B4213A-6C5D-416B-A5F9-4B1E570EF038}" destId="{21629A76-37D4-4CA3-A9D1-85E6E85EF574}" srcOrd="5" destOrd="0" presId="urn:microsoft.com/office/officeart/2005/8/layout/venn1"/>
    <dgm:cxn modelId="{0D506BDF-A519-DE46-BBCF-DEEA87B841AE}" type="presParOf" srcId="{82B4213A-6C5D-416B-A5F9-4B1E570EF038}" destId="{4D534D8A-D1EB-4E33-92C8-91B792ACD343}" srcOrd="6" destOrd="0" presId="urn:microsoft.com/office/officeart/2005/8/layout/venn1"/>
    <dgm:cxn modelId="{70BC2556-85D2-4240-8F34-F7157FDB2FBE}" type="presParOf" srcId="{82B4213A-6C5D-416B-A5F9-4B1E570EF038}" destId="{9FAE952D-AB40-432E-8D18-9537F63C1D5C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29C3E62-1F8B-47EF-9817-334509A67488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0C943AEF-7EDF-4FF8-80A0-95D5C4E075F1}">
      <dgm:prSet phldrT="[文本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提高制冷效率，降低</a:t>
          </a:r>
          <a:r>
            <a: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PUE</a:t>
          </a:r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的途径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3F187FA-1FEF-4832-B5AB-2F8B5AD22AFA}" type="parTrans" cxnId="{39C98C40-8075-4624-8CB0-4CD42E3928F0}">
      <dgm:prSet/>
      <dgm:spPr/>
      <dgm:t>
        <a:bodyPr/>
        <a:lstStyle/>
        <a:p>
          <a:endParaRPr lang="zh-CN" altLang="en-US"/>
        </a:p>
      </dgm:t>
    </dgm:pt>
    <dgm:pt modelId="{1D989175-2476-48ED-91FD-0542ED7BAF18}" type="sibTrans" cxnId="{39C98C40-8075-4624-8CB0-4CD42E3928F0}">
      <dgm:prSet/>
      <dgm:spPr/>
      <dgm:t>
        <a:bodyPr/>
        <a:lstStyle/>
        <a:p>
          <a:endParaRPr lang="zh-CN" altLang="en-US"/>
        </a:p>
      </dgm:t>
    </dgm:pt>
    <dgm:pt modelId="{BF1C8367-D45E-4ED5-94CD-3BBFCB634C61}">
      <dgm:prSet phldrT="[文本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改善气流组织，冷热通道分离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D7AD9FA-F701-4C88-8478-E3CB5FD36CAB}" type="parTrans" cxnId="{8C4D860C-6EA9-4FBC-B8F3-B1C94171EC54}">
      <dgm:prSet/>
      <dgm:spPr/>
      <dgm:t>
        <a:bodyPr/>
        <a:lstStyle/>
        <a:p>
          <a:endParaRPr lang="zh-CN" altLang="en-US"/>
        </a:p>
      </dgm:t>
    </dgm:pt>
    <dgm:pt modelId="{170CE090-8539-43C0-96E0-F04358606324}" type="sibTrans" cxnId="{8C4D860C-6EA9-4FBC-B8F3-B1C94171EC54}">
      <dgm:prSet/>
      <dgm:spPr/>
      <dgm:t>
        <a:bodyPr/>
        <a:lstStyle/>
        <a:p>
          <a:endParaRPr lang="zh-CN" altLang="en-US"/>
        </a:p>
      </dgm:t>
    </dgm:pt>
    <dgm:pt modelId="{4697B0A9-4E96-4A46-8E84-CE77F0C6D4FA}">
      <dgm:prSet phldrT="[文本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水平送风、就近精确制冷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E3E54D5-3D3B-4DE6-87A9-0DF0898FE6C9}" type="parTrans" cxnId="{80E9EE46-25D1-4540-96E5-8F83CF25944A}">
      <dgm:prSet/>
      <dgm:spPr/>
      <dgm:t>
        <a:bodyPr/>
        <a:lstStyle/>
        <a:p>
          <a:endParaRPr lang="zh-CN" altLang="en-US"/>
        </a:p>
      </dgm:t>
    </dgm:pt>
    <dgm:pt modelId="{4C2CE3BF-C4C5-4FAB-A827-89D41885BDD3}" type="sibTrans" cxnId="{80E9EE46-25D1-4540-96E5-8F83CF25944A}">
      <dgm:prSet/>
      <dgm:spPr/>
      <dgm:t>
        <a:bodyPr/>
        <a:lstStyle/>
        <a:p>
          <a:endParaRPr lang="zh-CN" altLang="en-US"/>
        </a:p>
      </dgm:t>
    </dgm:pt>
    <dgm:pt modelId="{21551802-339A-4417-831F-092DD8FD54D9}">
      <dgm:prSet phldrT="[文本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自然冷却技术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00428CA-D628-4AA0-8280-1260EFD35D12}" type="parTrans" cxnId="{FF20A895-AE52-45C6-B711-339071F02ED2}">
      <dgm:prSet/>
      <dgm:spPr/>
      <dgm:t>
        <a:bodyPr/>
        <a:lstStyle/>
        <a:p>
          <a:endParaRPr lang="zh-CN" altLang="en-US"/>
        </a:p>
      </dgm:t>
    </dgm:pt>
    <dgm:pt modelId="{2D6A1EFD-1960-4C24-A615-C8A41BFB905E}" type="sibTrans" cxnId="{FF20A895-AE52-45C6-B711-339071F02ED2}">
      <dgm:prSet/>
      <dgm:spPr/>
      <dgm:t>
        <a:bodyPr/>
        <a:lstStyle/>
        <a:p>
          <a:endParaRPr lang="zh-CN" altLang="en-US"/>
        </a:p>
      </dgm:t>
    </dgm:pt>
    <dgm:pt modelId="{BEE56399-EF42-4735-A153-E214AEB3BAB4}" type="pres">
      <dgm:prSet presAssocID="{729C3E62-1F8B-47EF-9817-334509A6748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D14B1DB-C0F5-4E0F-BE36-7EE6650C96AB}" type="pres">
      <dgm:prSet presAssocID="{0C943AEF-7EDF-4FF8-80A0-95D5C4E075F1}" presName="composite" presStyleCnt="0"/>
      <dgm:spPr/>
    </dgm:pt>
    <dgm:pt modelId="{FA66E8E5-FC58-423D-92AE-A12B27FC164D}" type="pres">
      <dgm:prSet presAssocID="{0C943AEF-7EDF-4FF8-80A0-95D5C4E075F1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53DE9F5-E4D0-422B-AA7B-5AF176E2060D}" type="pres">
      <dgm:prSet presAssocID="{0C943AEF-7EDF-4FF8-80A0-95D5C4E075F1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5CDB593-EA94-664F-92D9-6B34EF76DF11}" type="presOf" srcId="{0C943AEF-7EDF-4FF8-80A0-95D5C4E075F1}" destId="{FA66E8E5-FC58-423D-92AE-A12B27FC164D}" srcOrd="0" destOrd="0" presId="urn:microsoft.com/office/officeart/2005/8/layout/hList1"/>
    <dgm:cxn modelId="{3737FF36-78AB-874E-8709-D339F2B0522D}" type="presOf" srcId="{BF1C8367-D45E-4ED5-94CD-3BBFCB634C61}" destId="{253DE9F5-E4D0-422B-AA7B-5AF176E2060D}" srcOrd="0" destOrd="0" presId="urn:microsoft.com/office/officeart/2005/8/layout/hList1"/>
    <dgm:cxn modelId="{8C4D860C-6EA9-4FBC-B8F3-B1C94171EC54}" srcId="{0C943AEF-7EDF-4FF8-80A0-95D5C4E075F1}" destId="{BF1C8367-D45E-4ED5-94CD-3BBFCB634C61}" srcOrd="0" destOrd="0" parTransId="{6D7AD9FA-F701-4C88-8478-E3CB5FD36CAB}" sibTransId="{170CE090-8539-43C0-96E0-F04358606324}"/>
    <dgm:cxn modelId="{2963C1B3-E770-1344-B409-576199B03D00}" type="presOf" srcId="{21551802-339A-4417-831F-092DD8FD54D9}" destId="{253DE9F5-E4D0-422B-AA7B-5AF176E2060D}" srcOrd="0" destOrd="2" presId="urn:microsoft.com/office/officeart/2005/8/layout/hList1"/>
    <dgm:cxn modelId="{80E9EE46-25D1-4540-96E5-8F83CF25944A}" srcId="{0C943AEF-7EDF-4FF8-80A0-95D5C4E075F1}" destId="{4697B0A9-4E96-4A46-8E84-CE77F0C6D4FA}" srcOrd="1" destOrd="0" parTransId="{6E3E54D5-3D3B-4DE6-87A9-0DF0898FE6C9}" sibTransId="{4C2CE3BF-C4C5-4FAB-A827-89D41885BDD3}"/>
    <dgm:cxn modelId="{FF20A895-AE52-45C6-B711-339071F02ED2}" srcId="{0C943AEF-7EDF-4FF8-80A0-95D5C4E075F1}" destId="{21551802-339A-4417-831F-092DD8FD54D9}" srcOrd="2" destOrd="0" parTransId="{300428CA-D628-4AA0-8280-1260EFD35D12}" sibTransId="{2D6A1EFD-1960-4C24-A615-C8A41BFB905E}"/>
    <dgm:cxn modelId="{39C98C40-8075-4624-8CB0-4CD42E3928F0}" srcId="{729C3E62-1F8B-47EF-9817-334509A67488}" destId="{0C943AEF-7EDF-4FF8-80A0-95D5C4E075F1}" srcOrd="0" destOrd="0" parTransId="{A3F187FA-1FEF-4832-B5AB-2F8B5AD22AFA}" sibTransId="{1D989175-2476-48ED-91FD-0542ED7BAF18}"/>
    <dgm:cxn modelId="{D137759D-28C6-7C4C-A81D-172D900535ED}" type="presOf" srcId="{4697B0A9-4E96-4A46-8E84-CE77F0C6D4FA}" destId="{253DE9F5-E4D0-422B-AA7B-5AF176E2060D}" srcOrd="0" destOrd="1" presId="urn:microsoft.com/office/officeart/2005/8/layout/hList1"/>
    <dgm:cxn modelId="{83798F1C-C74A-5347-BA40-02392EC32970}" type="presOf" srcId="{729C3E62-1F8B-47EF-9817-334509A67488}" destId="{BEE56399-EF42-4735-A153-E214AEB3BAB4}" srcOrd="0" destOrd="0" presId="urn:microsoft.com/office/officeart/2005/8/layout/hList1"/>
    <dgm:cxn modelId="{138CB29A-96DB-F54C-827B-2D72939E7F3B}" type="presParOf" srcId="{BEE56399-EF42-4735-A153-E214AEB3BAB4}" destId="{6D14B1DB-C0F5-4E0F-BE36-7EE6650C96AB}" srcOrd="0" destOrd="0" presId="urn:microsoft.com/office/officeart/2005/8/layout/hList1"/>
    <dgm:cxn modelId="{8AC00B56-4B15-F14F-9E4A-603059EF8419}" type="presParOf" srcId="{6D14B1DB-C0F5-4E0F-BE36-7EE6650C96AB}" destId="{FA66E8E5-FC58-423D-92AE-A12B27FC164D}" srcOrd="0" destOrd="0" presId="urn:microsoft.com/office/officeart/2005/8/layout/hList1"/>
    <dgm:cxn modelId="{E216D573-FB32-6749-BC5B-E30AB664126B}" type="presParOf" srcId="{6D14B1DB-C0F5-4E0F-BE36-7EE6650C96AB}" destId="{253DE9F5-E4D0-422B-AA7B-5AF176E2060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2B7528-9C13-405C-8857-C651AA970648}">
      <dsp:nvSpPr>
        <dsp:cNvPr id="0" name=""/>
        <dsp:cNvSpPr/>
      </dsp:nvSpPr>
      <dsp:spPr>
        <a:xfrm>
          <a:off x="259808" y="2676"/>
          <a:ext cx="1469283" cy="109678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5U10</a:t>
          </a:r>
          <a:r>
            <a:rPr lang="zh-CN" altLang="en-US" sz="1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片，平均每</a:t>
          </a:r>
          <a:r>
            <a:rPr lang="en-US" altLang="zh-CN" sz="1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U</a:t>
          </a:r>
          <a:r>
            <a:rPr lang="zh-CN" altLang="en-US" sz="1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：</a:t>
          </a:r>
          <a:r>
            <a:rPr lang="en-US" altLang="zh-CN" sz="1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2</a:t>
          </a:r>
          <a:r>
            <a:rPr lang="zh-CN" altLang="en-US" sz="1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节点，</a:t>
          </a:r>
          <a:r>
            <a:rPr lang="en-US" altLang="zh-CN" sz="1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4</a:t>
          </a:r>
          <a:r>
            <a:rPr lang="zh-CN" altLang="en-US" sz="1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颗处理器</a:t>
          </a:r>
          <a:endParaRPr lang="zh-CN" altLang="en-US" sz="1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85507" y="28375"/>
        <a:ext cx="1417885" cy="1071090"/>
      </dsp:txXfrm>
    </dsp:sp>
    <dsp:sp modelId="{E3F7A25A-83D7-4EE9-8962-C97AF350022E}">
      <dsp:nvSpPr>
        <dsp:cNvPr id="0" name=""/>
        <dsp:cNvSpPr/>
      </dsp:nvSpPr>
      <dsp:spPr>
        <a:xfrm>
          <a:off x="259808" y="1099465"/>
          <a:ext cx="1469283" cy="47161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高密度</a:t>
          </a:r>
          <a:endParaRPr lang="zh-CN" altLang="en-US" sz="2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59808" y="1099465"/>
        <a:ext cx="1034707" cy="471619"/>
      </dsp:txXfrm>
    </dsp:sp>
    <dsp:sp modelId="{8794E451-4EC4-47BE-B29D-C3133FF366A5}">
      <dsp:nvSpPr>
        <dsp:cNvPr id="0" name=""/>
        <dsp:cNvSpPr/>
      </dsp:nvSpPr>
      <dsp:spPr>
        <a:xfrm>
          <a:off x="1336079" y="1174378"/>
          <a:ext cx="514249" cy="514249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A6551F-E24A-41BB-BC39-BDE9E918B142}">
      <dsp:nvSpPr>
        <dsp:cNvPr id="0" name=""/>
        <dsp:cNvSpPr/>
      </dsp:nvSpPr>
      <dsp:spPr>
        <a:xfrm>
          <a:off x="1977730" y="2676"/>
          <a:ext cx="1469283" cy="109678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100" kern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支持最新 </a:t>
          </a:r>
          <a:r>
            <a:rPr lang="en-US" altLang="zh-CN" sz="1100" kern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Intel Xeon E5-2600 v3 CPU</a:t>
          </a:r>
          <a:r>
            <a:rPr lang="zh-CN" altLang="en-US" sz="1100" kern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平台，</a:t>
          </a:r>
          <a:r>
            <a:rPr lang="en-US" altLang="zh-CN" sz="1100" kern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BIOS </a:t>
          </a:r>
          <a:r>
            <a:rPr lang="zh-CN" altLang="en-US" sz="1100" kern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等针对 </a:t>
          </a:r>
          <a:r>
            <a:rPr lang="en-US" altLang="zh-CN" sz="1100" kern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HPC </a:t>
          </a:r>
          <a:r>
            <a:rPr lang="zh-CN" altLang="en-US" sz="1100" kern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应用优化</a:t>
          </a:r>
          <a:endParaRPr lang="zh-CN" altLang="en-US" sz="1100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003429" y="28375"/>
        <a:ext cx="1417885" cy="1071090"/>
      </dsp:txXfrm>
    </dsp:sp>
    <dsp:sp modelId="{BD6C765F-1F29-4E92-85DC-3CC214375B3E}">
      <dsp:nvSpPr>
        <dsp:cNvPr id="0" name=""/>
        <dsp:cNvSpPr/>
      </dsp:nvSpPr>
      <dsp:spPr>
        <a:xfrm>
          <a:off x="1977730" y="1099465"/>
          <a:ext cx="1469283" cy="47161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高性能</a:t>
          </a:r>
          <a:endParaRPr lang="zh-CN" altLang="en-US" sz="2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977730" y="1099465"/>
        <a:ext cx="1034707" cy="471619"/>
      </dsp:txXfrm>
    </dsp:sp>
    <dsp:sp modelId="{D0E9818E-225F-4E2D-8D9A-3D7F999C9556}">
      <dsp:nvSpPr>
        <dsp:cNvPr id="0" name=""/>
        <dsp:cNvSpPr/>
      </dsp:nvSpPr>
      <dsp:spPr>
        <a:xfrm>
          <a:off x="3054001" y="1174378"/>
          <a:ext cx="514249" cy="514249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4DCEE11-F5B2-49F2-83E1-1B29100C2535}">
      <dsp:nvSpPr>
        <dsp:cNvPr id="0" name=""/>
        <dsp:cNvSpPr/>
      </dsp:nvSpPr>
      <dsp:spPr>
        <a:xfrm>
          <a:off x="3695653" y="2676"/>
          <a:ext cx="1469283" cy="109678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200" kern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支持 </a:t>
          </a:r>
          <a:r>
            <a:rPr lang="en-US" altLang="zh-CN" sz="1200" kern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56Gb/s </a:t>
          </a:r>
          <a:r>
            <a:rPr lang="zh-CN" altLang="en-US" sz="1200" kern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和 </a:t>
          </a:r>
          <a:r>
            <a:rPr lang="en-US" altLang="zh-CN" sz="1200" kern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100Gb/s </a:t>
          </a:r>
          <a:r>
            <a:rPr lang="en-US" altLang="zh-CN" sz="1200" kern="1200" dirty="0" err="1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InfiniBand</a:t>
          </a:r>
          <a:r>
            <a:rPr lang="en-US" altLang="zh-CN" sz="1200" kern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 </a:t>
          </a:r>
          <a:r>
            <a:rPr lang="zh-CN" altLang="en-US" sz="1200" kern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高速网络</a:t>
          </a:r>
          <a:endParaRPr lang="zh-CN" altLang="en-US" sz="1200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721352" y="28375"/>
        <a:ext cx="1417885" cy="1071090"/>
      </dsp:txXfrm>
    </dsp:sp>
    <dsp:sp modelId="{13302E94-C319-4664-A416-E36FD241A4FD}">
      <dsp:nvSpPr>
        <dsp:cNvPr id="0" name=""/>
        <dsp:cNvSpPr/>
      </dsp:nvSpPr>
      <dsp:spPr>
        <a:xfrm>
          <a:off x="3695653" y="1099465"/>
          <a:ext cx="1469283" cy="47161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高速率</a:t>
          </a:r>
          <a:endParaRPr lang="zh-CN" altLang="en-US" sz="2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695653" y="1099465"/>
        <a:ext cx="1034707" cy="471619"/>
      </dsp:txXfrm>
    </dsp:sp>
    <dsp:sp modelId="{2D1E61DA-A1DB-4D09-9B9A-B2863ACF0258}">
      <dsp:nvSpPr>
        <dsp:cNvPr id="0" name=""/>
        <dsp:cNvSpPr/>
      </dsp:nvSpPr>
      <dsp:spPr>
        <a:xfrm>
          <a:off x="4771923" y="1174378"/>
          <a:ext cx="514249" cy="514249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B5DB73-F1D7-4075-87C7-6082207451AD}">
      <dsp:nvSpPr>
        <dsp:cNvPr id="0" name=""/>
        <dsp:cNvSpPr/>
      </dsp:nvSpPr>
      <dsp:spPr>
        <a:xfrm>
          <a:off x="5413575" y="2676"/>
          <a:ext cx="1469283" cy="109678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200" kern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广泛适用于不同的</a:t>
          </a:r>
          <a:r>
            <a:rPr lang="en-US" altLang="zh-CN" sz="1200" kern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HPC</a:t>
          </a:r>
          <a:r>
            <a:rPr lang="zh-CN" altLang="en-US" sz="1200" kern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行业</a:t>
          </a:r>
          <a:r>
            <a:rPr lang="en-US" altLang="zh-CN" sz="1200" kern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/</a:t>
          </a:r>
          <a:r>
            <a:rPr lang="zh-CN" altLang="en-US" sz="1200" kern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领域，已有众多大规模应用案例</a:t>
          </a:r>
          <a:endParaRPr lang="zh-CN" altLang="en-US" sz="1200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439274" y="28375"/>
        <a:ext cx="1417885" cy="1071090"/>
      </dsp:txXfrm>
    </dsp:sp>
    <dsp:sp modelId="{26E8B017-FFFE-4BB6-8197-DCBE72C1C4BC}">
      <dsp:nvSpPr>
        <dsp:cNvPr id="0" name=""/>
        <dsp:cNvSpPr/>
      </dsp:nvSpPr>
      <dsp:spPr>
        <a:xfrm>
          <a:off x="5413575" y="1099465"/>
          <a:ext cx="1469283" cy="47161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广应用</a:t>
          </a:r>
          <a:endParaRPr lang="zh-CN" altLang="en-US" sz="2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413575" y="1099465"/>
        <a:ext cx="1034707" cy="471619"/>
      </dsp:txXfrm>
    </dsp:sp>
    <dsp:sp modelId="{4B44C030-89A1-4DF1-A048-39B9325BA1E3}">
      <dsp:nvSpPr>
        <dsp:cNvPr id="0" name=""/>
        <dsp:cNvSpPr/>
      </dsp:nvSpPr>
      <dsp:spPr>
        <a:xfrm>
          <a:off x="6489845" y="1174378"/>
          <a:ext cx="514249" cy="514249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888C2F-BD41-45CA-B53C-B7484D1932B1}">
      <dsp:nvSpPr>
        <dsp:cNvPr id="0" name=""/>
        <dsp:cNvSpPr/>
      </dsp:nvSpPr>
      <dsp:spPr>
        <a:xfrm>
          <a:off x="1977730" y="1943324"/>
          <a:ext cx="1469283" cy="109678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93%</a:t>
          </a:r>
          <a:r>
            <a:rPr lang="zh-CN" altLang="en-US" sz="1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效率金牌电源，冗余热插拔</a:t>
          </a:r>
          <a:endParaRPr lang="zh-CN" altLang="en-US" sz="1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003429" y="1969023"/>
        <a:ext cx="1417885" cy="1071090"/>
      </dsp:txXfrm>
    </dsp:sp>
    <dsp:sp modelId="{697920AC-31FB-4E98-BCE7-FA0655D64874}">
      <dsp:nvSpPr>
        <dsp:cNvPr id="0" name=""/>
        <dsp:cNvSpPr/>
      </dsp:nvSpPr>
      <dsp:spPr>
        <a:xfrm>
          <a:off x="1977730" y="3040114"/>
          <a:ext cx="1469283" cy="47161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低能耗</a:t>
          </a:r>
          <a:endParaRPr lang="zh-CN" altLang="en-US" sz="2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977730" y="3040114"/>
        <a:ext cx="1034707" cy="471619"/>
      </dsp:txXfrm>
    </dsp:sp>
    <dsp:sp modelId="{1324B3B0-5B6E-4182-A597-C308AD62D312}">
      <dsp:nvSpPr>
        <dsp:cNvPr id="0" name=""/>
        <dsp:cNvSpPr/>
      </dsp:nvSpPr>
      <dsp:spPr>
        <a:xfrm>
          <a:off x="3054001" y="3115026"/>
          <a:ext cx="514249" cy="514249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7E546EF-1EFB-4DDD-A2B4-D46FA1E3B868}">
      <dsp:nvSpPr>
        <dsp:cNvPr id="0" name=""/>
        <dsp:cNvSpPr/>
      </dsp:nvSpPr>
      <dsp:spPr>
        <a:xfrm>
          <a:off x="3695653" y="1943324"/>
          <a:ext cx="1469283" cy="109678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与</a:t>
          </a:r>
          <a:r>
            <a:rPr lang="en-US" altLang="zh-CN" sz="1400" kern="1200" dirty="0" err="1" smtClean="0">
              <a:latin typeface="微软雅黑" panose="020B0503020204020204" pitchFamily="34" charset="-122"/>
              <a:ea typeface="微软雅黑" panose="020B0503020204020204" pitchFamily="34" charset="-122"/>
            </a:rPr>
            <a:t>Gridview</a:t>
          </a:r>
          <a:r>
            <a:rPr lang="zh-CN" altLang="en-US" sz="1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管理调度系统无缝对接</a:t>
          </a:r>
          <a:endParaRPr lang="zh-CN" altLang="en-US" sz="1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721352" y="1969023"/>
        <a:ext cx="1417885" cy="1071090"/>
      </dsp:txXfrm>
    </dsp:sp>
    <dsp:sp modelId="{C3F05A01-26F8-461A-B2FE-2C72BE67328A}">
      <dsp:nvSpPr>
        <dsp:cNvPr id="0" name=""/>
        <dsp:cNvSpPr/>
      </dsp:nvSpPr>
      <dsp:spPr>
        <a:xfrm>
          <a:off x="3695653" y="3040114"/>
          <a:ext cx="1469283" cy="47161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易部署</a:t>
          </a:r>
          <a:endParaRPr lang="zh-CN" altLang="en-US" sz="2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695653" y="3040114"/>
        <a:ext cx="1034707" cy="471619"/>
      </dsp:txXfrm>
    </dsp:sp>
    <dsp:sp modelId="{B007CA30-F047-43CD-B8CC-C368B5D4CE58}">
      <dsp:nvSpPr>
        <dsp:cNvPr id="0" name=""/>
        <dsp:cNvSpPr/>
      </dsp:nvSpPr>
      <dsp:spPr>
        <a:xfrm>
          <a:off x="4771923" y="3115026"/>
          <a:ext cx="514249" cy="514249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220ECC-0935-4847-AA06-A75508B82790}">
      <dsp:nvSpPr>
        <dsp:cNvPr id="0" name=""/>
        <dsp:cNvSpPr/>
      </dsp:nvSpPr>
      <dsp:spPr>
        <a:xfrm>
          <a:off x="0" y="298874"/>
          <a:ext cx="11676688" cy="1767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241" tIns="354076" rIns="906241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7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整机柜服务器的定义</a:t>
          </a:r>
          <a:r>
            <a:rPr lang="zh-CN" altLang="en-US" sz="17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：一种全新的服务器形态，</a:t>
          </a:r>
          <a:r>
            <a:rPr lang="zh-CN" altLang="en-US" sz="17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整机柜共享供电、散热、管理、交换等基础设备，实现整机柜快速整体交付的一体化服务器</a:t>
          </a:r>
          <a:endParaRPr lang="zh-CN" sz="1700" kern="1200" dirty="0">
            <a:latin typeface="微软雅黑" pitchFamily="34" charset="-122"/>
            <a:ea typeface="微软雅黑" pitchFamily="34" charset="-122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700" kern="1200" dirty="0" smtClean="0">
              <a:latin typeface="微软雅黑" pitchFamily="34" charset="-122"/>
              <a:ea typeface="微软雅黑" pitchFamily="34" charset="-122"/>
            </a:rPr>
            <a:t>TC5600-H</a:t>
          </a:r>
          <a:r>
            <a:rPr lang="zh-CN" altLang="en-US" sz="1700" kern="1200" dirty="0" smtClean="0">
              <a:latin typeface="微软雅黑" pitchFamily="34" charset="-122"/>
              <a:ea typeface="微软雅黑" pitchFamily="34" charset="-122"/>
            </a:rPr>
            <a:t>采用全模块化设计，由机柜框架、节点仓、计算节点、供电、散热、管理等模块组成。机柜最大可支持</a:t>
          </a:r>
          <a:r>
            <a:rPr lang="en-US" altLang="zh-CN" sz="1700" kern="1200" dirty="0" smtClean="0">
              <a:latin typeface="微软雅黑" pitchFamily="34" charset="-122"/>
              <a:ea typeface="微软雅黑" pitchFamily="34" charset="-122"/>
            </a:rPr>
            <a:t>40U </a:t>
          </a:r>
          <a:r>
            <a:rPr lang="zh-CN" altLang="en-US" sz="1700" kern="1200" dirty="0" smtClean="0">
              <a:latin typeface="微软雅黑" pitchFamily="34" charset="-122"/>
              <a:ea typeface="微软雅黑" pitchFamily="34" charset="-122"/>
            </a:rPr>
            <a:t>节点空间，最大可配置</a:t>
          </a:r>
          <a:r>
            <a:rPr lang="en-US" altLang="zh-CN" sz="1700" kern="1200" dirty="0" smtClean="0">
              <a:latin typeface="微软雅黑" pitchFamily="34" charset="-122"/>
              <a:ea typeface="微软雅黑" pitchFamily="34" charset="-122"/>
            </a:rPr>
            <a:t>80</a:t>
          </a:r>
          <a:r>
            <a:rPr lang="zh-CN" altLang="en-US" sz="1700" kern="1200" dirty="0" smtClean="0">
              <a:latin typeface="微软雅黑" pitchFamily="34" charset="-122"/>
              <a:ea typeface="微软雅黑" pitchFamily="34" charset="-122"/>
            </a:rPr>
            <a:t>个计</a:t>
          </a:r>
          <a:r>
            <a:rPr lang="zh-CN" sz="1700" kern="1200" dirty="0" smtClean="0">
              <a:latin typeface="微软雅黑" pitchFamily="34" charset="-122"/>
              <a:ea typeface="微软雅黑" pitchFamily="34" charset="-122"/>
            </a:rPr>
            <a:t>算刀片</a:t>
          </a:r>
          <a:endParaRPr lang="zh-CN" sz="1700" kern="1200" dirty="0">
            <a:latin typeface="微软雅黑" pitchFamily="34" charset="-122"/>
            <a:ea typeface="微软雅黑" pitchFamily="34" charset="-122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700" b="1" kern="1200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rPr>
            <a:t>采用前走线、前维护方式</a:t>
          </a:r>
          <a:endParaRPr lang="zh-CN" sz="1700" b="1" kern="1200" dirty="0">
            <a:solidFill>
              <a:srgbClr val="C00000"/>
            </a:solidFill>
            <a:latin typeface="微软雅黑" pitchFamily="34" charset="-122"/>
            <a:ea typeface="微软雅黑" pitchFamily="34" charset="-122"/>
          </a:endParaRPr>
        </a:p>
      </dsp:txBody>
      <dsp:txXfrm>
        <a:off x="0" y="298874"/>
        <a:ext cx="11676688" cy="1767150"/>
      </dsp:txXfrm>
    </dsp:sp>
    <dsp:sp modelId="{8211F7A2-46B0-4F67-8160-00A1D9AE8AE9}">
      <dsp:nvSpPr>
        <dsp:cNvPr id="0" name=""/>
        <dsp:cNvSpPr/>
      </dsp:nvSpPr>
      <dsp:spPr>
        <a:xfrm>
          <a:off x="583834" y="23977"/>
          <a:ext cx="8173681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946" tIns="0" rIns="308946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700" kern="1200" dirty="0" smtClean="0">
              <a:latin typeface="微软雅黑" pitchFamily="34" charset="-122"/>
              <a:ea typeface="微软雅黑" pitchFamily="34" charset="-122"/>
            </a:rPr>
            <a:t>TC5600-H</a:t>
          </a:r>
          <a:r>
            <a:rPr lang="zh-CN" altLang="en-US" sz="1700" kern="1200" dirty="0" smtClean="0">
              <a:latin typeface="微软雅黑" pitchFamily="34" charset="-122"/>
              <a:ea typeface="微软雅黑" pitchFamily="34" charset="-122"/>
            </a:rPr>
            <a:t>整机柜刀片服务器</a:t>
          </a:r>
          <a:endParaRPr lang="zh-CN" sz="17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608332" y="48475"/>
        <a:ext cx="8124685" cy="452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033F9-2C03-4903-AF1F-B0406812ADF4}">
      <dsp:nvSpPr>
        <dsp:cNvPr id="0" name=""/>
        <dsp:cNvSpPr/>
      </dsp:nvSpPr>
      <dsp:spPr>
        <a:xfrm>
          <a:off x="0" y="0"/>
          <a:ext cx="2710998" cy="48965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AMD</a:t>
          </a:r>
          <a:r>
            <a:rPr lang="zh-CN" altLang="en-US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四路（</a:t>
          </a:r>
          <a:r>
            <a:rPr lang="en-US" altLang="zh-CN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AMD Opteron 6300</a:t>
          </a:r>
          <a:r>
            <a:rPr lang="zh-CN" altLang="en-US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）：</a:t>
          </a:r>
          <a:endParaRPr lang="en-US" altLang="zh-CN" sz="1600" kern="1200" dirty="0" smtClean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A840-G10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0" y="1958617"/>
        <a:ext cx="2710998" cy="1958617"/>
      </dsp:txXfrm>
    </dsp:sp>
    <dsp:sp modelId="{04074B0A-B8DB-4ED4-9F5C-05E91CB865D5}">
      <dsp:nvSpPr>
        <dsp:cNvPr id="0" name=""/>
        <dsp:cNvSpPr/>
      </dsp:nvSpPr>
      <dsp:spPr>
        <a:xfrm>
          <a:off x="542811" y="293792"/>
          <a:ext cx="1630549" cy="163054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C0333E-0EB6-4EB6-A0FD-FF4EFE63BF9D}">
      <dsp:nvSpPr>
        <dsp:cNvPr id="0" name=""/>
        <dsp:cNvSpPr/>
      </dsp:nvSpPr>
      <dsp:spPr>
        <a:xfrm>
          <a:off x="2794914" y="0"/>
          <a:ext cx="2710998" cy="48965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1600" kern="1200" dirty="0" smtClean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Intel</a:t>
          </a:r>
          <a:r>
            <a:rPr lang="zh-CN" altLang="en-US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四路（</a:t>
          </a:r>
          <a:r>
            <a:rPr lang="en-US" altLang="zh-CN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E5-4600/4600 v2</a:t>
          </a:r>
          <a:r>
            <a:rPr lang="zh-CN" altLang="en-US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）</a:t>
          </a:r>
          <a:r>
            <a:rPr lang="en-US" altLang="zh-CN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I840-G10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I820-G10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>
              <a:solidFill>
                <a:srgbClr val="B01F24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将切换到</a:t>
          </a:r>
          <a:r>
            <a:rPr lang="en-US" altLang="zh-CN" sz="1400" kern="1200" dirty="0" smtClean="0">
              <a:solidFill>
                <a:srgbClr val="B01F24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E5-4600 v3</a:t>
          </a:r>
          <a:endParaRPr lang="zh-CN" altLang="en-US" sz="1400" kern="1200" dirty="0">
            <a:solidFill>
              <a:srgbClr val="B01F24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794914" y="1958617"/>
        <a:ext cx="2710998" cy="1958617"/>
      </dsp:txXfrm>
    </dsp:sp>
    <dsp:sp modelId="{8DF9F24D-A1F5-4370-97BB-9AD3C633F93B}">
      <dsp:nvSpPr>
        <dsp:cNvPr id="0" name=""/>
        <dsp:cNvSpPr/>
      </dsp:nvSpPr>
      <dsp:spPr>
        <a:xfrm>
          <a:off x="3335139" y="293792"/>
          <a:ext cx="1630549" cy="163054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540DE5-1CED-4ADB-ADAB-FAD849E435CD}">
      <dsp:nvSpPr>
        <dsp:cNvPr id="0" name=""/>
        <dsp:cNvSpPr/>
      </dsp:nvSpPr>
      <dsp:spPr>
        <a:xfrm>
          <a:off x="5587243" y="0"/>
          <a:ext cx="2710998" cy="48965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Intel</a:t>
          </a:r>
          <a:r>
            <a:rPr lang="zh-CN" altLang="en-US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四路（</a:t>
          </a:r>
          <a:r>
            <a:rPr lang="en-US" altLang="zh-CN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E7-4800 v2</a:t>
          </a:r>
          <a:r>
            <a:rPr lang="zh-CN" altLang="en-US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）：</a:t>
          </a:r>
          <a:endParaRPr lang="en-US" altLang="zh-CN" sz="1600" kern="1200" dirty="0" smtClean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I840-G25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>
              <a:solidFill>
                <a:srgbClr val="B01F24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将切换到</a:t>
          </a:r>
          <a:r>
            <a:rPr lang="en-US" altLang="zh-CN" sz="1400" kern="1200" dirty="0" smtClean="0">
              <a:solidFill>
                <a:srgbClr val="B01F24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E7-4800 v3</a:t>
          </a:r>
        </a:p>
      </dsp:txBody>
      <dsp:txXfrm>
        <a:off x="5587243" y="1958617"/>
        <a:ext cx="2710998" cy="1958617"/>
      </dsp:txXfrm>
    </dsp:sp>
    <dsp:sp modelId="{15DA684C-A02A-413D-A715-DFFC56D776A0}">
      <dsp:nvSpPr>
        <dsp:cNvPr id="0" name=""/>
        <dsp:cNvSpPr/>
      </dsp:nvSpPr>
      <dsp:spPr>
        <a:xfrm>
          <a:off x="6127468" y="293792"/>
          <a:ext cx="1630549" cy="163054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12E345-C742-48E8-B472-61C6AEE69CEE}">
      <dsp:nvSpPr>
        <dsp:cNvPr id="0" name=""/>
        <dsp:cNvSpPr/>
      </dsp:nvSpPr>
      <dsp:spPr>
        <a:xfrm>
          <a:off x="8379572" y="0"/>
          <a:ext cx="2710998" cy="48965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Intel</a:t>
          </a:r>
          <a:r>
            <a:rPr lang="zh-CN" altLang="en-US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八路（</a:t>
          </a:r>
          <a:r>
            <a:rPr lang="en-US" altLang="zh-CN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E7-8800 v2</a:t>
          </a:r>
          <a:r>
            <a:rPr lang="zh-CN" altLang="en-US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）：</a:t>
          </a:r>
          <a:endParaRPr lang="en-US" altLang="zh-CN" sz="1600" kern="1200" dirty="0" smtClean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I980-G10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>
              <a:solidFill>
                <a:srgbClr val="B01F24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将切换到</a:t>
          </a:r>
          <a:r>
            <a:rPr lang="en-US" altLang="zh-CN" sz="1400" kern="1200" dirty="0" smtClean="0">
              <a:solidFill>
                <a:srgbClr val="B01F24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E7-8800 v3</a:t>
          </a:r>
          <a:endParaRPr lang="zh-CN" altLang="en-US" sz="1400" kern="1200" dirty="0">
            <a:solidFill>
              <a:srgbClr val="B01F24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8379572" y="1958617"/>
        <a:ext cx="2710998" cy="1958617"/>
      </dsp:txXfrm>
    </dsp:sp>
    <dsp:sp modelId="{E754B339-C47E-46D0-A5FD-592FD115DDDD}">
      <dsp:nvSpPr>
        <dsp:cNvPr id="0" name=""/>
        <dsp:cNvSpPr/>
      </dsp:nvSpPr>
      <dsp:spPr>
        <a:xfrm>
          <a:off x="8919796" y="293792"/>
          <a:ext cx="1630549" cy="163054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6DFBD5-572B-4B1E-B703-8E41232AE12B}">
      <dsp:nvSpPr>
        <dsp:cNvPr id="0" name=""/>
        <dsp:cNvSpPr/>
      </dsp:nvSpPr>
      <dsp:spPr>
        <a:xfrm>
          <a:off x="96017" y="4162062"/>
          <a:ext cx="10901121" cy="734481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AA547F-9099-462C-9785-E359D385A877}">
      <dsp:nvSpPr>
        <dsp:cNvPr id="0" name=""/>
        <dsp:cNvSpPr/>
      </dsp:nvSpPr>
      <dsp:spPr>
        <a:xfrm>
          <a:off x="1870979" y="31636"/>
          <a:ext cx="1645092" cy="164509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系统规模考量</a:t>
          </a:r>
          <a:endParaRPr lang="zh-CN" altLang="en-US" sz="1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060798" y="253091"/>
        <a:ext cx="1265456" cy="522000"/>
      </dsp:txXfrm>
    </dsp:sp>
    <dsp:sp modelId="{DDC2B209-B668-4AC8-8613-AC4483C94544}">
      <dsp:nvSpPr>
        <dsp:cNvPr id="0" name=""/>
        <dsp:cNvSpPr/>
      </dsp:nvSpPr>
      <dsp:spPr>
        <a:xfrm>
          <a:off x="2598616" y="759273"/>
          <a:ext cx="1645092" cy="1645092"/>
        </a:xfrm>
        <a:prstGeom prst="ellipse">
          <a:avLst/>
        </a:prstGeom>
        <a:noFill/>
        <a:ln w="25400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计算密度考量</a:t>
          </a:r>
          <a:endParaRPr lang="zh-CN" altLang="en-US" sz="1600" kern="1200" dirty="0">
            <a:solidFill>
              <a:schemeClr val="accent3">
                <a:lumMod val="7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484436" y="949092"/>
        <a:ext cx="632728" cy="1265456"/>
      </dsp:txXfrm>
    </dsp:sp>
    <dsp:sp modelId="{A0AEB253-1616-4429-96B9-D01746013C30}">
      <dsp:nvSpPr>
        <dsp:cNvPr id="0" name=""/>
        <dsp:cNvSpPr/>
      </dsp:nvSpPr>
      <dsp:spPr>
        <a:xfrm>
          <a:off x="1870979" y="1486910"/>
          <a:ext cx="1645092" cy="164509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持续运维成本</a:t>
          </a:r>
          <a:endParaRPr lang="zh-CN" altLang="en-US" sz="1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060798" y="2388548"/>
        <a:ext cx="1265456" cy="522000"/>
      </dsp:txXfrm>
    </dsp:sp>
    <dsp:sp modelId="{4D534D8A-D1EB-4E33-92C8-91B792ACD343}">
      <dsp:nvSpPr>
        <dsp:cNvPr id="0" name=""/>
        <dsp:cNvSpPr/>
      </dsp:nvSpPr>
      <dsp:spPr>
        <a:xfrm>
          <a:off x="1143342" y="759273"/>
          <a:ext cx="1645092" cy="164509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初期建设成本</a:t>
          </a:r>
          <a:endParaRPr lang="zh-CN" altLang="en-US" sz="1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269887" y="949092"/>
        <a:ext cx="632728" cy="12654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6E8E5-FC58-423D-92AE-A12B27FC164D}">
      <dsp:nvSpPr>
        <dsp:cNvPr id="0" name=""/>
        <dsp:cNvSpPr/>
      </dsp:nvSpPr>
      <dsp:spPr>
        <a:xfrm>
          <a:off x="0" y="7549"/>
          <a:ext cx="4313425" cy="51840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提高制冷效率，降低</a:t>
          </a:r>
          <a:r>
            <a:rPr lang="en-US" altLang="zh-CN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PUE</a:t>
          </a:r>
          <a:r>
            <a:rPr lang="zh-CN" altLang="en-US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的途径</a:t>
          </a:r>
          <a:endParaRPr lang="zh-CN" altLang="en-US" sz="1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0" y="7549"/>
        <a:ext cx="4313425" cy="518400"/>
      </dsp:txXfrm>
    </dsp:sp>
    <dsp:sp modelId="{253DE9F5-E4D0-422B-AA7B-5AF176E2060D}">
      <dsp:nvSpPr>
        <dsp:cNvPr id="0" name=""/>
        <dsp:cNvSpPr/>
      </dsp:nvSpPr>
      <dsp:spPr>
        <a:xfrm>
          <a:off x="0" y="525950"/>
          <a:ext cx="4313425" cy="1087019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改善气流组织，冷热通道分离</a:t>
          </a:r>
          <a:endParaRPr lang="zh-CN" altLang="en-US" sz="1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水平送风、就近精确制冷</a:t>
          </a:r>
          <a:endParaRPr lang="zh-CN" altLang="en-US" sz="1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自然冷却技术</a:t>
          </a:r>
          <a:endParaRPr lang="zh-CN" altLang="en-US" sz="1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0" y="525950"/>
        <a:ext cx="4313425" cy="1087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648E9-0916-4956-B025-CAE282ED9C47}" type="datetimeFigureOut">
              <a:rPr lang="zh-CN" altLang="en-US" smtClean="0"/>
              <a:t>6/26/15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26843-F55E-43B0-81DA-434FAE732D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7213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77D49-39E1-4E03-B374-7B8AD7F60555}" type="datetimeFigureOut">
              <a:rPr lang="zh-CN" altLang="en-US" smtClean="0"/>
              <a:t>6/26/15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BF47F-8CE3-4B88-BDE2-918453ED94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2486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先讲整个</a:t>
            </a:r>
            <a:r>
              <a:rPr lang="en-US" altLang="zh-CN" dirty="0" smtClean="0"/>
              <a:t>IT</a:t>
            </a:r>
            <a:r>
              <a:rPr lang="zh-CN" altLang="en-US" dirty="0" smtClean="0"/>
              <a:t>行业的大背景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1208B-ABB5-48F0-93EC-79B837E3F925}" type="slidenum">
              <a:rPr lang="zh-CN" altLang="en-US" smtClean="0"/>
              <a:pPr/>
              <a:t>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24974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81AA0-41B9-4894-9E97-E5B093FCE962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10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387823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81AA0-41B9-4894-9E97-E5B093FCE962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12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821800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C96D9-4D4F-4265-8F02-21631B019730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17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350734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C96D9-4D4F-4265-8F02-21631B019730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23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786973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C96D9-4D4F-4265-8F02-21631B019730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33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842603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C96D9-4D4F-4265-8F02-21631B019730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34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820462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pt\封面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1898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7511143" y="3909054"/>
            <a:ext cx="4537518" cy="48005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1"/>
          </p:nvPr>
        </p:nvSpPr>
        <p:spPr>
          <a:xfrm>
            <a:off x="764756" y="2127095"/>
            <a:ext cx="8544983" cy="96096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kumimoji="0" lang="zh-CN" altLang="en-US" sz="5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2" name="文本框 1"/>
          <p:cNvSpPr txBox="1"/>
          <p:nvPr userDrawn="1"/>
        </p:nvSpPr>
        <p:spPr>
          <a:xfrm>
            <a:off x="146956" y="1075270"/>
            <a:ext cx="5878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Dawning Information Industry</a:t>
            </a:r>
            <a:r>
              <a:rPr lang="en-US" altLang="zh-CN" sz="2400" baseline="0" dirty="0" smtClean="0"/>
              <a:t> Co., Ltd.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8945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空白页-带上横线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3" y="6601560"/>
            <a:ext cx="12191999" cy="283825"/>
            <a:chOff x="2" y="6574175"/>
            <a:chExt cx="9143999" cy="283825"/>
          </a:xfrm>
        </p:grpSpPr>
        <p:sp>
          <p:nvSpPr>
            <p:cNvPr id="8" name="TextBox 11"/>
            <p:cNvSpPr txBox="1"/>
            <p:nvPr/>
          </p:nvSpPr>
          <p:spPr>
            <a:xfrm>
              <a:off x="2" y="6574175"/>
              <a:ext cx="9143999" cy="267228"/>
            </a:xfrm>
            <a:prstGeom prst="rect">
              <a:avLst/>
            </a:prstGeom>
            <a:solidFill>
              <a:srgbClr val="B01F24"/>
            </a:solidFill>
          </p:spPr>
          <p:txBody>
            <a:bodyPr wrap="square" lIns="58903" tIns="29452" rIns="58903" bIns="29452" rtlCol="0">
              <a:spAutoFit/>
              <a:scene3d>
                <a:camera prst="perspectiveRelaxed"/>
                <a:lightRig rig="threePt" dir="t"/>
              </a:scene3d>
            </a:bodyPr>
            <a:lstStyle/>
            <a:p>
              <a:pPr algn="r"/>
              <a:endParaRPr lang="zh-CN" altLang="en-US" sz="135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prstClr val="black"/>
                </a:solidFill>
                <a:latin typeface="Calibri"/>
                <a:ea typeface="宋体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49618" y="6590772"/>
              <a:ext cx="1692188" cy="267228"/>
            </a:xfrm>
            <a:prstGeom prst="rect">
              <a:avLst/>
            </a:prstGeom>
            <a:noFill/>
          </p:spPr>
          <p:txBody>
            <a:bodyPr wrap="square" lIns="58903" tIns="29452" rIns="58903" bIns="29452" rtlCol="0">
              <a:spAutoFit/>
            </a:bodyPr>
            <a:lstStyle/>
            <a:p>
              <a:pPr algn="r"/>
              <a:r>
                <a:rPr lang="zh-CN" altLang="en-US" sz="1350" dirty="0" smtClean="0">
                  <a:solidFill>
                    <a:prstClr val="white"/>
                  </a:solidFill>
                  <a:latin typeface="华文行楷" pitchFamily="2" charset="-122"/>
                  <a:ea typeface="华文行楷" pitchFamily="2" charset="-122"/>
                </a:rPr>
                <a:t>计算决定未来</a:t>
              </a:r>
              <a:endParaRPr lang="zh-CN" altLang="en-US" sz="1350" dirty="0">
                <a:solidFill>
                  <a:prstClr val="white"/>
                </a:solidFill>
                <a:latin typeface="华文行楷" pitchFamily="2" charset="-122"/>
                <a:ea typeface="华文行楷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935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645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列表内容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sz="quarter" idx="12"/>
          </p:nvPr>
        </p:nvSpPr>
        <p:spPr>
          <a:xfrm>
            <a:off x="623397" y="1196752"/>
            <a:ext cx="10945215" cy="5256584"/>
          </a:xfrm>
          <a:prstGeom prst="rect">
            <a:avLst/>
          </a:prstGeom>
        </p:spPr>
        <p:txBody>
          <a:bodyPr lIns="78439" tIns="39218" rIns="78439" bIns="39218"/>
          <a:lstStyle>
            <a:lvl1pPr marL="220565" indent="-220565"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defRPr sz="1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defRPr sz="1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1233323" y="257904"/>
            <a:ext cx="8994411" cy="571483"/>
          </a:xfrm>
          <a:prstGeom prst="rect">
            <a:avLst/>
          </a:prstGeom>
        </p:spPr>
        <p:txBody>
          <a:bodyPr lIns="78439" tIns="39218" rIns="78439" bIns="39218"/>
          <a:lstStyle>
            <a:lvl1pPr>
              <a:buNone/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8740" y="2896"/>
            <a:ext cx="592009" cy="967765"/>
          </a:xfrm>
          <a:prstGeom prst="rect">
            <a:avLst/>
          </a:prstGeom>
          <a:solidFill>
            <a:srgbClr val="A80000"/>
          </a:solidFill>
        </p:spPr>
        <p:txBody>
          <a:bodyPr vert="eaVert" wrap="square" lIns="58903" tIns="29452" rIns="58903" bIns="29452" rtlCol="0">
            <a:spAutoFit/>
          </a:bodyPr>
          <a:lstStyle/>
          <a:p>
            <a:endParaRPr lang="zh-CN" altLang="en-US" sz="3074" dirty="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12" name="Freeform 6"/>
          <p:cNvSpPr>
            <a:spLocks/>
          </p:cNvSpPr>
          <p:nvPr userDrawn="1"/>
        </p:nvSpPr>
        <p:spPr bwMode="auto">
          <a:xfrm>
            <a:off x="934416" y="391852"/>
            <a:ext cx="198413" cy="303584"/>
          </a:xfrm>
          <a:custGeom>
            <a:avLst/>
            <a:gdLst>
              <a:gd name="T0" fmla="*/ 0 w 228"/>
              <a:gd name="T1" fmla="*/ 0 h 455"/>
              <a:gd name="T2" fmla="*/ 0 w 228"/>
              <a:gd name="T3" fmla="*/ 2147483647 h 455"/>
              <a:gd name="T4" fmla="*/ 2147483647 w 228"/>
              <a:gd name="T5" fmla="*/ 2147483647 h 455"/>
              <a:gd name="T6" fmla="*/ 0 w 228"/>
              <a:gd name="T7" fmla="*/ 2147483647 h 455"/>
              <a:gd name="T8" fmla="*/ 0 w 228"/>
              <a:gd name="T9" fmla="*/ 2147483647 h 455"/>
              <a:gd name="T10" fmla="*/ 2147483647 w 228"/>
              <a:gd name="T11" fmla="*/ 2147483647 h 455"/>
              <a:gd name="T12" fmla="*/ 0 w 228"/>
              <a:gd name="T13" fmla="*/ 0 h 4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8"/>
              <a:gd name="T22" fmla="*/ 0 h 455"/>
              <a:gd name="T23" fmla="*/ 228 w 228"/>
              <a:gd name="T24" fmla="*/ 455 h 4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8" h="455">
                <a:moveTo>
                  <a:pt x="0" y="0"/>
                </a:moveTo>
                <a:lnTo>
                  <a:pt x="0" y="143"/>
                </a:lnTo>
                <a:lnTo>
                  <a:pt x="85" y="228"/>
                </a:lnTo>
                <a:lnTo>
                  <a:pt x="0" y="313"/>
                </a:lnTo>
                <a:lnTo>
                  <a:pt x="0" y="455"/>
                </a:lnTo>
                <a:lnTo>
                  <a:pt x="228" y="22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 6"/>
          <p:cNvSpPr>
            <a:spLocks/>
          </p:cNvSpPr>
          <p:nvPr userDrawn="1"/>
        </p:nvSpPr>
        <p:spPr bwMode="auto">
          <a:xfrm>
            <a:off x="748150" y="391852"/>
            <a:ext cx="198413" cy="303584"/>
          </a:xfrm>
          <a:custGeom>
            <a:avLst/>
            <a:gdLst>
              <a:gd name="T0" fmla="*/ 0 w 228"/>
              <a:gd name="T1" fmla="*/ 0 h 455"/>
              <a:gd name="T2" fmla="*/ 0 w 228"/>
              <a:gd name="T3" fmla="*/ 2147483647 h 455"/>
              <a:gd name="T4" fmla="*/ 2147483647 w 228"/>
              <a:gd name="T5" fmla="*/ 2147483647 h 455"/>
              <a:gd name="T6" fmla="*/ 0 w 228"/>
              <a:gd name="T7" fmla="*/ 2147483647 h 455"/>
              <a:gd name="T8" fmla="*/ 0 w 228"/>
              <a:gd name="T9" fmla="*/ 2147483647 h 455"/>
              <a:gd name="T10" fmla="*/ 2147483647 w 228"/>
              <a:gd name="T11" fmla="*/ 2147483647 h 455"/>
              <a:gd name="T12" fmla="*/ 0 w 228"/>
              <a:gd name="T13" fmla="*/ 0 h 4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8"/>
              <a:gd name="T22" fmla="*/ 0 h 455"/>
              <a:gd name="T23" fmla="*/ 228 w 228"/>
              <a:gd name="T24" fmla="*/ 455 h 4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8" h="455">
                <a:moveTo>
                  <a:pt x="0" y="0"/>
                </a:moveTo>
                <a:lnTo>
                  <a:pt x="0" y="143"/>
                </a:lnTo>
                <a:lnTo>
                  <a:pt x="85" y="228"/>
                </a:lnTo>
                <a:lnTo>
                  <a:pt x="0" y="313"/>
                </a:lnTo>
                <a:lnTo>
                  <a:pt x="0" y="455"/>
                </a:lnTo>
                <a:lnTo>
                  <a:pt x="228" y="22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3" y="6574176"/>
            <a:ext cx="12191999" cy="283825"/>
            <a:chOff x="2" y="6574175"/>
            <a:chExt cx="9143999" cy="283825"/>
          </a:xfrm>
        </p:grpSpPr>
        <p:sp>
          <p:nvSpPr>
            <p:cNvPr id="15" name="TextBox 11"/>
            <p:cNvSpPr txBox="1"/>
            <p:nvPr/>
          </p:nvSpPr>
          <p:spPr>
            <a:xfrm>
              <a:off x="2" y="6574175"/>
              <a:ext cx="9143999" cy="267228"/>
            </a:xfrm>
            <a:prstGeom prst="rect">
              <a:avLst/>
            </a:prstGeom>
            <a:solidFill>
              <a:srgbClr val="A80000"/>
            </a:solidFill>
          </p:spPr>
          <p:txBody>
            <a:bodyPr wrap="square" lIns="58903" tIns="29452" rIns="58903" bIns="29452" rtlCol="0">
              <a:spAutoFit/>
              <a:scene3d>
                <a:camera prst="perspectiveRelaxed"/>
                <a:lightRig rig="threePt" dir="t"/>
              </a:scene3d>
            </a:bodyPr>
            <a:lstStyle/>
            <a:p>
              <a:pPr algn="r"/>
              <a:endParaRPr lang="zh-CN" altLang="en-US" sz="135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prstClr val="black"/>
                </a:solidFill>
                <a:latin typeface="Calibri"/>
                <a:ea typeface="宋体"/>
              </a:endParaRPr>
            </a:p>
          </p:txBody>
        </p:sp>
        <p:sp>
          <p:nvSpPr>
            <p:cNvPr id="16" name="TextBox 8"/>
            <p:cNvSpPr txBox="1"/>
            <p:nvPr/>
          </p:nvSpPr>
          <p:spPr>
            <a:xfrm>
              <a:off x="7149618" y="6590772"/>
              <a:ext cx="1692188" cy="267228"/>
            </a:xfrm>
            <a:prstGeom prst="rect">
              <a:avLst/>
            </a:prstGeom>
            <a:noFill/>
          </p:spPr>
          <p:txBody>
            <a:bodyPr wrap="square" lIns="58903" tIns="29452" rIns="58903" bIns="29452" rtlCol="0">
              <a:spAutoFit/>
            </a:bodyPr>
            <a:lstStyle/>
            <a:p>
              <a:pPr algn="r"/>
              <a:r>
                <a:rPr lang="zh-CN" altLang="en-US" sz="1350" dirty="0" smtClean="0">
                  <a:solidFill>
                    <a:prstClr val="white"/>
                  </a:solidFill>
                  <a:latin typeface="华文行楷" pitchFamily="2" charset="-122"/>
                  <a:ea typeface="华文行楷" pitchFamily="2" charset="-122"/>
                </a:rPr>
                <a:t>计算决定未来</a:t>
              </a:r>
              <a:endParaRPr lang="zh-CN" altLang="en-US" sz="1350" dirty="0">
                <a:solidFill>
                  <a:prstClr val="white"/>
                </a:solidFill>
                <a:latin typeface="华文行楷" pitchFamily="2" charset="-122"/>
                <a:ea typeface="华文行楷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6686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8F490-4F19-4E49-9A26-67FA71D18008}" type="datetime1">
              <a:rPr lang="zh-CN" altLang="en-US">
                <a:solidFill>
                  <a:prstClr val="black"/>
                </a:solidFill>
                <a:latin typeface="Calibri"/>
                <a:ea typeface="宋体"/>
              </a:rPr>
              <a:pPr>
                <a:defRPr/>
              </a:pPr>
              <a:t>6/26/15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542D0-3810-43F4-A023-27EF0E34C96E}" type="slidenum">
              <a:rPr lang="zh-CN" altLang="en-US">
                <a:solidFill>
                  <a:prstClr val="black"/>
                </a:solidFill>
                <a:latin typeface="Calibri"/>
                <a:ea typeface="宋体"/>
              </a:rPr>
              <a:pPr>
                <a:defRPr/>
              </a:pPr>
              <a:t>‹#›</a:t>
            </a:fld>
            <a:endParaRPr lang="en-US" altLang="zh-CN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267139375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64885" y="274638"/>
            <a:ext cx="8919633" cy="58261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67000" y="1366838"/>
            <a:ext cx="8917517" cy="4378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6EB06-84B0-45C3-9A4D-7CE099095AD3}" type="datetime1">
              <a:rPr lang="zh-CN" altLang="en-US">
                <a:solidFill>
                  <a:prstClr val="black"/>
                </a:solidFill>
                <a:latin typeface="Calibri"/>
                <a:ea typeface="宋体"/>
              </a:rPr>
              <a:pPr>
                <a:defRPr/>
              </a:pPr>
              <a:t>6/26/15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4007C-6A3C-4DF1-B849-5979C1F6B503}" type="slidenum">
              <a:rPr lang="zh-CN" altLang="en-US">
                <a:solidFill>
                  <a:prstClr val="black"/>
                </a:solidFill>
                <a:latin typeface="Calibri"/>
                <a:ea typeface="宋体"/>
              </a:rPr>
              <a:pPr>
                <a:defRPr/>
              </a:pPr>
              <a:t>‹#›</a:t>
            </a:fld>
            <a:endParaRPr lang="en-US" altLang="zh-CN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432093230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480699"/>
            <a:ext cx="12192001" cy="377300"/>
          </a:xfrm>
          <a:prstGeom prst="rect">
            <a:avLst/>
          </a:prstGeom>
        </p:spPr>
      </p:pic>
      <p:sp>
        <p:nvSpPr>
          <p:cNvPr id="9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378744" y="164567"/>
            <a:ext cx="7114903" cy="583474"/>
          </a:xfrm>
          <a:prstGeom prst="rect">
            <a:avLst/>
          </a:prstGeom>
        </p:spPr>
        <p:txBody>
          <a:bodyPr lIns="78439" tIns="39218" rIns="78439" bIns="39218"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zh-CN" altLang="en-US" sz="2800" b="1" kern="1200" cap="none" dirty="0" smtClean="0">
                <a:ln w="0"/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133" y="240130"/>
            <a:ext cx="1917577" cy="5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/>
          <p:cNvSpPr txBox="1"/>
          <p:nvPr userDrawn="1"/>
        </p:nvSpPr>
        <p:spPr>
          <a:xfrm>
            <a:off x="11361174" y="317805"/>
            <a:ext cx="517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582A0A7-D2E8-4468-BF31-3ED6607AC4C6}" type="slidenum">
              <a:rPr lang="en-US" altLang="zh-CN" sz="1200" b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pPr algn="ctr"/>
              <a:t>‹#›</a:t>
            </a:fld>
            <a:endParaRPr lang="zh-CN" altLang="en-US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3" name="直接连接符 12"/>
          <p:cNvCxnSpPr/>
          <p:nvPr userDrawn="1"/>
        </p:nvCxnSpPr>
        <p:spPr>
          <a:xfrm>
            <a:off x="440887" y="765439"/>
            <a:ext cx="2592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内容占位符 5"/>
          <p:cNvSpPr>
            <a:spLocks noGrp="1"/>
          </p:cNvSpPr>
          <p:nvPr>
            <p:ph sz="quarter" idx="12"/>
          </p:nvPr>
        </p:nvSpPr>
        <p:spPr>
          <a:xfrm>
            <a:off x="440887" y="1085132"/>
            <a:ext cx="10948066" cy="5041077"/>
          </a:xfrm>
          <a:prstGeom prst="rect">
            <a:avLst/>
          </a:prstGeom>
        </p:spPr>
        <p:txBody>
          <a:bodyPr lIns="78439" tIns="39218" rIns="78439" bIns="39218"/>
          <a:lstStyle>
            <a:lvl1pPr marL="294146" indent="-294146">
              <a:lnSpc>
                <a:spcPct val="100000"/>
              </a:lnSpc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636583" indent="-244000">
              <a:lnSpc>
                <a:spcPct val="100000"/>
              </a:lnSpc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980091" indent="-194928">
              <a:lnSpc>
                <a:spcPct val="100000"/>
              </a:lnSpc>
              <a:buFont typeface="微软雅黑" panose="020B0503020204020204" pitchFamily="34" charset="-122"/>
              <a:buChar char="–"/>
              <a:defRPr sz="1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</p:txBody>
      </p:sp>
    </p:spTree>
    <p:extLst>
      <p:ext uri="{BB962C8B-B14F-4D97-AF65-F5344CB8AC3E}">
        <p14:creationId xmlns:p14="http://schemas.microsoft.com/office/powerpoint/2010/main" val="739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378744" y="164567"/>
            <a:ext cx="7114903" cy="583474"/>
          </a:xfrm>
          <a:prstGeom prst="rect">
            <a:avLst/>
          </a:prstGeom>
        </p:spPr>
        <p:txBody>
          <a:bodyPr lIns="78439" tIns="39218" rIns="78439" bIns="39218"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zh-CN" altLang="en-US" sz="2800" b="1" kern="1200" cap="none" dirty="0" smtClean="0">
                <a:ln w="0"/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133" y="240130"/>
            <a:ext cx="1917577" cy="5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/>
          <p:cNvSpPr txBox="1"/>
          <p:nvPr userDrawn="1"/>
        </p:nvSpPr>
        <p:spPr>
          <a:xfrm>
            <a:off x="11361174" y="317805"/>
            <a:ext cx="517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582A0A7-D2E8-4468-BF31-3ED6607AC4C6}" type="slidenum">
              <a:rPr lang="en-US" altLang="zh-CN" sz="1200" b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pPr algn="ctr"/>
              <a:t>‹#›</a:t>
            </a:fld>
            <a:endParaRPr lang="zh-CN" altLang="en-US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3" name="直接连接符 12"/>
          <p:cNvCxnSpPr/>
          <p:nvPr userDrawn="1"/>
        </p:nvCxnSpPr>
        <p:spPr>
          <a:xfrm>
            <a:off x="440887" y="765439"/>
            <a:ext cx="2592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内容占位符 5"/>
          <p:cNvSpPr>
            <a:spLocks noGrp="1"/>
          </p:cNvSpPr>
          <p:nvPr>
            <p:ph sz="quarter" idx="12"/>
          </p:nvPr>
        </p:nvSpPr>
        <p:spPr>
          <a:xfrm>
            <a:off x="440887" y="1085132"/>
            <a:ext cx="10948066" cy="5041077"/>
          </a:xfrm>
          <a:prstGeom prst="rect">
            <a:avLst/>
          </a:prstGeom>
        </p:spPr>
        <p:txBody>
          <a:bodyPr lIns="78439" tIns="39218" rIns="78439" bIns="39218"/>
          <a:lstStyle>
            <a:lvl1pPr marL="294146" indent="-294146">
              <a:lnSpc>
                <a:spcPct val="100000"/>
              </a:lnSpc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636583" indent="-244000">
              <a:lnSpc>
                <a:spcPct val="100000"/>
              </a:lnSpc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980091" indent="-194928">
              <a:lnSpc>
                <a:spcPct val="100000"/>
              </a:lnSpc>
              <a:buFont typeface="微软雅黑" panose="020B0503020204020204" pitchFamily="34" charset="-122"/>
              <a:buChar char="–"/>
              <a:defRPr sz="1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</p:txBody>
      </p:sp>
    </p:spTree>
    <p:extLst>
      <p:ext uri="{BB962C8B-B14F-4D97-AF65-F5344CB8AC3E}">
        <p14:creationId xmlns:p14="http://schemas.microsoft.com/office/powerpoint/2010/main" val="124314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133" y="240130"/>
            <a:ext cx="1917577" cy="5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/>
          <p:cNvSpPr txBox="1"/>
          <p:nvPr userDrawn="1"/>
        </p:nvSpPr>
        <p:spPr>
          <a:xfrm>
            <a:off x="11361174" y="317805"/>
            <a:ext cx="517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582A0A7-D2E8-4468-BF31-3ED6607AC4C6}" type="slidenum">
              <a:rPr lang="en-US" altLang="zh-CN" sz="1200" b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pPr algn="ctr"/>
              <a:t>‹#›</a:t>
            </a:fld>
            <a:endParaRPr lang="zh-CN" altLang="en-US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65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36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 bwMode="auto">
          <a:xfrm>
            <a:off x="334736" y="4676801"/>
            <a:ext cx="11537315" cy="2087495"/>
          </a:xfrm>
          <a:prstGeom prst="rect">
            <a:avLst/>
          </a:prstGeom>
          <a:solidFill>
            <a:srgbClr val="B01F24"/>
          </a:solidFill>
          <a:ln>
            <a:noFill/>
          </a:ln>
          <a:extLst/>
        </p:spPr>
        <p:txBody>
          <a:bodyPr vert="horz" wrap="square" lIns="91296" tIns="45657" rIns="91296" bIns="45657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3376558" y="4800231"/>
            <a:ext cx="6343828" cy="1840633"/>
          </a:xfrm>
          <a:prstGeom prst="rect">
            <a:avLst/>
          </a:prstGeom>
        </p:spPr>
        <p:txBody>
          <a:bodyPr wrap="square" lIns="91296" tIns="45657" rIns="91296" bIns="45657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b="1" spc="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ADDRESS</a:t>
            </a:r>
            <a:r>
              <a:rPr lang="zh-CN" altLang="en-US" sz="1100" spc="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sz="1100" spc="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100" spc="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Sugon Building, No. 36 Zhongguancun Software Park,</a:t>
            </a:r>
          </a:p>
          <a:p>
            <a:pPr>
              <a:lnSpc>
                <a:spcPct val="150000"/>
              </a:lnSpc>
            </a:pPr>
            <a:r>
              <a:rPr lang="en-US" altLang="zh-CN" sz="1100" spc="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No.8 Dongbeiwang West Road</a:t>
            </a:r>
          </a:p>
          <a:p>
            <a:pPr>
              <a:lnSpc>
                <a:spcPct val="150000"/>
              </a:lnSpc>
            </a:pPr>
            <a:r>
              <a:rPr lang="en-US" altLang="zh-CN" sz="1100" spc="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Haidian District, 100094, Beijing, P.R.China</a:t>
            </a:r>
          </a:p>
          <a:p>
            <a:pPr>
              <a:lnSpc>
                <a:spcPct val="150000"/>
              </a:lnSpc>
            </a:pPr>
            <a:endParaRPr lang="en-US" altLang="zh-CN" sz="1100" spc="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100" b="1" spc="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TELEPHONE</a:t>
            </a:r>
            <a:r>
              <a:rPr lang="zh-CN" altLang="en-US" sz="1100" spc="100" dirty="0">
                <a:solidFill>
                  <a:schemeClr val="bg1"/>
                </a:solidFill>
              </a:rPr>
              <a:t>：</a:t>
            </a:r>
            <a:r>
              <a:rPr lang="en-US" altLang="zh-CN" sz="1100" spc="100" dirty="0">
                <a:solidFill>
                  <a:schemeClr val="bg1"/>
                </a:solidFill>
              </a:rPr>
              <a:t>86-10-56308000   </a:t>
            </a:r>
            <a:r>
              <a:rPr lang="en-US" altLang="zh-CN" sz="1100" b="1" spc="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Weibo</a:t>
            </a:r>
            <a:r>
              <a:rPr lang="zh-CN" altLang="en-US" sz="1100" spc="100" dirty="0">
                <a:solidFill>
                  <a:schemeClr val="bg1"/>
                </a:solidFill>
              </a:rPr>
              <a:t>：</a:t>
            </a:r>
            <a:r>
              <a:rPr lang="en-US" altLang="zh-CN" sz="1100" spc="100" dirty="0">
                <a:solidFill>
                  <a:schemeClr val="bg1"/>
                </a:solidFill>
              </a:rPr>
              <a:t>http://weibo.com/zksugon      </a:t>
            </a:r>
          </a:p>
          <a:p>
            <a:pPr>
              <a:lnSpc>
                <a:spcPct val="150000"/>
              </a:lnSpc>
            </a:pPr>
            <a:r>
              <a:rPr lang="en-US" altLang="zh-CN" sz="1100" b="1" spc="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WWW</a:t>
            </a:r>
            <a:r>
              <a:rPr lang="zh-CN" altLang="en-US" sz="1100" spc="100" dirty="0">
                <a:solidFill>
                  <a:schemeClr val="bg1"/>
                </a:solidFill>
              </a:rPr>
              <a:t>：</a:t>
            </a:r>
            <a:r>
              <a:rPr lang="en-US" altLang="zh-CN" sz="1100" spc="100" dirty="0">
                <a:solidFill>
                  <a:schemeClr val="bg1"/>
                </a:solidFill>
              </a:rPr>
              <a:t>http://</a:t>
            </a:r>
            <a:r>
              <a:rPr lang="en-US" altLang="zh-CN" sz="1100" spc="100" dirty="0" err="1">
                <a:solidFill>
                  <a:schemeClr val="bg1"/>
                </a:solidFill>
              </a:rPr>
              <a:t>www.sugon.com</a:t>
            </a:r>
            <a:endParaRPr lang="zh-CN" altLang="en-US" sz="1100" spc="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11"/>
          <p:cNvSpPr txBox="1"/>
          <p:nvPr userDrawn="1"/>
        </p:nvSpPr>
        <p:spPr>
          <a:xfrm>
            <a:off x="4538188" y="2547258"/>
            <a:ext cx="3330258" cy="1015535"/>
          </a:xfrm>
          <a:prstGeom prst="rect">
            <a:avLst/>
          </a:prstGeom>
          <a:noFill/>
        </p:spPr>
        <p:txBody>
          <a:bodyPr wrap="square" lIns="91296" tIns="45657" rIns="91296" bIns="45657" rtlCol="0">
            <a:spAutoFit/>
          </a:bodyPr>
          <a:lstStyle/>
          <a:p>
            <a:r>
              <a:rPr lang="en-US" altLang="zh-CN" sz="6000" dirty="0">
                <a:gradFill>
                  <a:gsLst>
                    <a:gs pos="9623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</a:gsLst>
                  <a:lin ang="5400000" scaled="0"/>
                </a:gradFill>
                <a:effectLst>
                  <a:glow rad="63500">
                    <a:schemeClr val="tx1">
                      <a:alpha val="30000"/>
                    </a:schemeClr>
                  </a:glow>
                  <a:outerShdw blurRad="50800" dist="50800" dir="5400000" algn="ctr" rotWithShape="0">
                    <a:srgbClr val="000000">
                      <a:alpha val="52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6000" dirty="0">
              <a:gradFill>
                <a:gsLst>
                  <a:gs pos="9623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100000">
                    <a:schemeClr val="bg1">
                      <a:lumMod val="6500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  <a:effectLst>
                <a:glow rad="63500">
                  <a:schemeClr val="tx1">
                    <a:alpha val="30000"/>
                  </a:schemeClr>
                </a:glow>
                <a:outerShdw blurRad="50800" dist="50800" dir="5400000" algn="ctr" rotWithShape="0">
                  <a:srgbClr val="000000">
                    <a:alpha val="52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 userDrawn="1"/>
        </p:nvSpPr>
        <p:spPr bwMode="auto">
          <a:xfrm>
            <a:off x="318404" y="137240"/>
            <a:ext cx="3763577" cy="2154232"/>
          </a:xfrm>
          <a:prstGeom prst="rect">
            <a:avLst/>
          </a:prstGeom>
          <a:solidFill>
            <a:srgbClr val="B01F24"/>
          </a:solidFill>
          <a:ln>
            <a:noFill/>
          </a:ln>
          <a:extLst/>
        </p:spPr>
        <p:txBody>
          <a:bodyPr vert="horz" wrap="square" lIns="91296" tIns="45657" rIns="91296" bIns="45657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8" b="5578"/>
          <a:stretch/>
        </p:blipFill>
        <p:spPr bwMode="auto">
          <a:xfrm>
            <a:off x="8138021" y="2393415"/>
            <a:ext cx="3750361" cy="215409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" t="7926" r="4985"/>
          <a:stretch/>
        </p:blipFill>
        <p:spPr bwMode="auto">
          <a:xfrm>
            <a:off x="334736" y="2406774"/>
            <a:ext cx="3747246" cy="2140733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" t="10577" r="5096" b="-385"/>
          <a:stretch/>
        </p:blipFill>
        <p:spPr bwMode="auto">
          <a:xfrm>
            <a:off x="4237263" y="150738"/>
            <a:ext cx="3732261" cy="2140734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 userDrawn="1"/>
        </p:nvSpPr>
        <p:spPr>
          <a:xfrm>
            <a:off x="3077496" y="5866037"/>
            <a:ext cx="184762" cy="277063"/>
          </a:xfrm>
          <a:prstGeom prst="rect">
            <a:avLst/>
          </a:prstGeom>
        </p:spPr>
        <p:txBody>
          <a:bodyPr wrap="none" lIns="91296" tIns="45657" rIns="91296" bIns="45657">
            <a:spAutoFit/>
          </a:bodyPr>
          <a:lstStyle/>
          <a:p>
            <a:pPr algn="ctr"/>
            <a:endParaRPr lang="zh-CN" altLang="en-US" sz="1200" b="1" spc="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Picture 2" descr="E:\2.2011换标\2011新VI\曙光VI系统-2011版\logo\计算决定未来字体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2226" y="3914430"/>
            <a:ext cx="2502334" cy="504667"/>
          </a:xfrm>
          <a:prstGeom prst="rect">
            <a:avLst/>
          </a:prstGeom>
          <a:noFill/>
        </p:spPr>
      </p:pic>
      <p:sp>
        <p:nvSpPr>
          <p:cNvPr id="12" name="矩形 11"/>
          <p:cNvSpPr/>
          <p:nvPr userDrawn="1"/>
        </p:nvSpPr>
        <p:spPr bwMode="auto">
          <a:xfrm>
            <a:off x="8124806" y="143989"/>
            <a:ext cx="3763577" cy="2154232"/>
          </a:xfrm>
          <a:prstGeom prst="rect">
            <a:avLst/>
          </a:prstGeom>
          <a:solidFill>
            <a:srgbClr val="B01F24"/>
          </a:solidFill>
          <a:ln>
            <a:noFill/>
          </a:ln>
          <a:extLst/>
        </p:spPr>
        <p:txBody>
          <a:bodyPr vert="horz" wrap="square" lIns="91296" tIns="45657" rIns="91296" bIns="45657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571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3"/>
          <a:stretch/>
        </p:blipFill>
        <p:spPr>
          <a:xfrm>
            <a:off x="-48683" y="1484784"/>
            <a:ext cx="12240683" cy="4032448"/>
          </a:xfrm>
          <a:prstGeom prst="rect">
            <a:avLst/>
          </a:prstGeom>
        </p:spPr>
      </p:pic>
      <p:sp>
        <p:nvSpPr>
          <p:cNvPr id="12" name="文本占位符 11"/>
          <p:cNvSpPr>
            <a:spLocks noGrp="1"/>
          </p:cNvSpPr>
          <p:nvPr>
            <p:ph type="body" sz="quarter" idx="11" hasCustomPrompt="1"/>
          </p:nvPr>
        </p:nvSpPr>
        <p:spPr>
          <a:xfrm>
            <a:off x="815414" y="2132857"/>
            <a:ext cx="9792228" cy="8309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None/>
              <a:defRPr lang="zh-CN" altLang="en-US" sz="4800" b="0" kern="1200" dirty="0"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 lvl="0"/>
            <a:r>
              <a:rPr lang="zh-CN" altLang="en-US" dirty="0" smtClean="0"/>
              <a:t>单击此处编辑主标题</a:t>
            </a:r>
            <a:endParaRPr lang="zh-CN" altLang="en-US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2" hasCustomPrompt="1"/>
          </p:nvPr>
        </p:nvSpPr>
        <p:spPr>
          <a:xfrm>
            <a:off x="8688288" y="3532528"/>
            <a:ext cx="2688597" cy="8325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dirty="0" smtClean="0"/>
              <a:t>撰写部门及人员</a:t>
            </a:r>
            <a:endParaRPr lang="en-US" altLang="zh-CN" dirty="0" smtClean="0"/>
          </a:p>
          <a:p>
            <a:pPr lvl="0"/>
            <a:endParaRPr lang="en-US" altLang="zh-CN" dirty="0" smtClean="0"/>
          </a:p>
        </p:txBody>
      </p:sp>
      <p:pic>
        <p:nvPicPr>
          <p:cNvPr id="5" name="Picture 2" descr="E:\2.2011换标\2011新VI\曙光VI系统-2011版\logo\计算决定未来字体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413" y="6165305"/>
            <a:ext cx="1824203" cy="276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7599074"/>
      </p:ext>
    </p:extLst>
  </p:cSld>
  <p:clrMapOvr>
    <a:masterClrMapping/>
  </p:clrMapOvr>
  <p:transition xmlns:p14="http://schemas.microsoft.com/office/powerpoint/2010/main" spd="slow" advClick="0">
    <p:push dir="u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sz="quarter" idx="12" hasCustomPrompt="1"/>
          </p:nvPr>
        </p:nvSpPr>
        <p:spPr>
          <a:xfrm>
            <a:off x="623392" y="1196752"/>
            <a:ext cx="10945216" cy="5256584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914400" indent="0">
              <a:buFont typeface="Wingdings" pitchFamily="2" charset="2"/>
              <a:buNone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371600" indent="0">
              <a:buNone/>
              <a:defRPr sz="1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defRPr sz="1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单击此处编辑正文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571462" y="259200"/>
            <a:ext cx="8788901" cy="571482"/>
          </a:xfrm>
          <a:prstGeom prst="rect">
            <a:avLst/>
          </a:prstGeom>
        </p:spPr>
        <p:txBody>
          <a:bodyPr/>
          <a:lstStyle>
            <a:lvl1pPr algn="l">
              <a:buNone/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单击此处编辑小标题</a:t>
            </a:r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3" y="6601560"/>
            <a:ext cx="12191999" cy="283825"/>
            <a:chOff x="2" y="6574175"/>
            <a:chExt cx="9143999" cy="283825"/>
          </a:xfrm>
        </p:grpSpPr>
        <p:sp>
          <p:nvSpPr>
            <p:cNvPr id="12" name="TextBox 11"/>
            <p:cNvSpPr txBox="1"/>
            <p:nvPr/>
          </p:nvSpPr>
          <p:spPr>
            <a:xfrm>
              <a:off x="2" y="6574175"/>
              <a:ext cx="9143999" cy="267228"/>
            </a:xfrm>
            <a:prstGeom prst="rect">
              <a:avLst/>
            </a:prstGeom>
            <a:solidFill>
              <a:srgbClr val="B01F24"/>
            </a:solidFill>
          </p:spPr>
          <p:txBody>
            <a:bodyPr wrap="square" lIns="58903" tIns="29452" rIns="58903" bIns="29452" rtlCol="0">
              <a:spAutoFit/>
              <a:scene3d>
                <a:camera prst="perspectiveRelaxed"/>
                <a:lightRig rig="threePt" dir="t"/>
              </a:scene3d>
            </a:bodyPr>
            <a:lstStyle/>
            <a:p>
              <a:pPr algn="r"/>
              <a:endParaRPr lang="zh-CN" altLang="en-US" sz="135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prstClr val="black"/>
                </a:solidFill>
                <a:latin typeface="Calibri"/>
                <a:ea typeface="宋体"/>
              </a:endParaRPr>
            </a:p>
          </p:txBody>
        </p:sp>
        <p:sp>
          <p:nvSpPr>
            <p:cNvPr id="13" name="TextBox 8"/>
            <p:cNvSpPr txBox="1"/>
            <p:nvPr/>
          </p:nvSpPr>
          <p:spPr>
            <a:xfrm>
              <a:off x="7149618" y="6590772"/>
              <a:ext cx="1692188" cy="267228"/>
            </a:xfrm>
            <a:prstGeom prst="rect">
              <a:avLst/>
            </a:prstGeom>
            <a:noFill/>
          </p:spPr>
          <p:txBody>
            <a:bodyPr wrap="square" lIns="58903" tIns="29452" rIns="58903" bIns="29452" rtlCol="0">
              <a:spAutoFit/>
            </a:bodyPr>
            <a:lstStyle/>
            <a:p>
              <a:pPr algn="r"/>
              <a:r>
                <a:rPr lang="zh-CN" altLang="en-US" sz="1350" dirty="0" smtClean="0">
                  <a:solidFill>
                    <a:prstClr val="white"/>
                  </a:solidFill>
                  <a:latin typeface="华文行楷" pitchFamily="2" charset="-122"/>
                  <a:ea typeface="华文行楷" pitchFamily="2" charset="-122"/>
                </a:rPr>
                <a:t>计算决定未来</a:t>
              </a:r>
              <a:endParaRPr lang="zh-CN" altLang="en-US" sz="1350" dirty="0">
                <a:solidFill>
                  <a:prstClr val="white"/>
                </a:solidFill>
                <a:latin typeface="华文行楷" pitchFamily="2" charset="-122"/>
                <a:ea typeface="华文行楷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405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带上横线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sz="quarter" idx="12" hasCustomPrompt="1"/>
          </p:nvPr>
        </p:nvSpPr>
        <p:spPr>
          <a:xfrm>
            <a:off x="623392" y="1196752"/>
            <a:ext cx="10945216" cy="5256584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914400" indent="0">
              <a:buFont typeface="Wingdings" pitchFamily="2" charset="2"/>
              <a:buNone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371600" indent="0">
              <a:buNone/>
              <a:defRPr sz="1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defRPr sz="1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单击此处编辑正文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571462" y="260648"/>
            <a:ext cx="8788901" cy="571482"/>
          </a:xfrm>
          <a:prstGeom prst="rect">
            <a:avLst/>
          </a:prstGeom>
        </p:spPr>
        <p:txBody>
          <a:bodyPr/>
          <a:lstStyle>
            <a:lvl1pPr algn="l">
              <a:buNone/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单击此处编辑小标题</a:t>
            </a:r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3" y="6601560"/>
            <a:ext cx="12191999" cy="283825"/>
            <a:chOff x="2" y="6574175"/>
            <a:chExt cx="9143999" cy="283825"/>
          </a:xfrm>
        </p:grpSpPr>
        <p:sp>
          <p:nvSpPr>
            <p:cNvPr id="12" name="TextBox 11"/>
            <p:cNvSpPr txBox="1"/>
            <p:nvPr/>
          </p:nvSpPr>
          <p:spPr>
            <a:xfrm>
              <a:off x="2" y="6574175"/>
              <a:ext cx="9143999" cy="267228"/>
            </a:xfrm>
            <a:prstGeom prst="rect">
              <a:avLst/>
            </a:prstGeom>
            <a:solidFill>
              <a:srgbClr val="B01F24"/>
            </a:solidFill>
          </p:spPr>
          <p:txBody>
            <a:bodyPr wrap="square" lIns="58903" tIns="29452" rIns="58903" bIns="29452" rtlCol="0">
              <a:spAutoFit/>
              <a:scene3d>
                <a:camera prst="perspectiveRelaxed"/>
                <a:lightRig rig="threePt" dir="t"/>
              </a:scene3d>
            </a:bodyPr>
            <a:lstStyle/>
            <a:p>
              <a:pPr algn="r"/>
              <a:endParaRPr lang="zh-CN" altLang="en-US" sz="135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prstClr val="black"/>
                </a:solidFill>
                <a:latin typeface="Calibri"/>
                <a:ea typeface="宋体"/>
              </a:endParaRPr>
            </a:p>
          </p:txBody>
        </p:sp>
        <p:sp>
          <p:nvSpPr>
            <p:cNvPr id="13" name="TextBox 8"/>
            <p:cNvSpPr txBox="1"/>
            <p:nvPr/>
          </p:nvSpPr>
          <p:spPr>
            <a:xfrm>
              <a:off x="7149618" y="6590772"/>
              <a:ext cx="1692188" cy="267228"/>
            </a:xfrm>
            <a:prstGeom prst="rect">
              <a:avLst/>
            </a:prstGeom>
            <a:noFill/>
          </p:spPr>
          <p:txBody>
            <a:bodyPr wrap="square" lIns="58903" tIns="29452" rIns="58903" bIns="29452" rtlCol="0">
              <a:spAutoFit/>
            </a:bodyPr>
            <a:lstStyle/>
            <a:p>
              <a:pPr algn="r"/>
              <a:r>
                <a:rPr lang="zh-CN" altLang="en-US" sz="1350" dirty="0" smtClean="0">
                  <a:solidFill>
                    <a:prstClr val="white"/>
                  </a:solidFill>
                  <a:latin typeface="华文行楷" pitchFamily="2" charset="-122"/>
                  <a:ea typeface="华文行楷" pitchFamily="2" charset="-122"/>
                </a:rPr>
                <a:t>计算决定未来</a:t>
              </a:r>
              <a:endParaRPr lang="zh-CN" altLang="en-US" sz="1350" dirty="0">
                <a:solidFill>
                  <a:prstClr val="white"/>
                </a:solidFill>
                <a:latin typeface="华文行楷" pitchFamily="2" charset="-122"/>
                <a:ea typeface="华文行楷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473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theme" Target="../theme/theme2.xml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0308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4" r:id="rId3"/>
    <p:sldLayoutId id="2147483655" r:id="rId4"/>
    <p:sldLayoutId id="2147483653" r:id="rId5"/>
    <p:sldLayoutId id="2147483656" r:id="rId6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8369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4" Type="http://schemas.openxmlformats.org/officeDocument/2006/relationships/image" Target="../media/image79.png"/><Relationship Id="rId5" Type="http://schemas.openxmlformats.org/officeDocument/2006/relationships/image" Target="../media/image80.png"/><Relationship Id="rId6" Type="http://schemas.openxmlformats.org/officeDocument/2006/relationships/image" Target="../media/image81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9.xml"/><Relationship Id="rId2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4" Type="http://schemas.openxmlformats.org/officeDocument/2006/relationships/image" Target="../media/image90.jpeg"/><Relationship Id="rId5" Type="http://schemas.openxmlformats.org/officeDocument/2006/relationships/image" Target="../media/image91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4" Type="http://schemas.openxmlformats.org/officeDocument/2006/relationships/image" Target="../media/image94.jpg"/><Relationship Id="rId5" Type="http://schemas.openxmlformats.org/officeDocument/2006/relationships/image" Target="../media/image95.jpe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96.emf"/><Relationship Id="rId8" Type="http://schemas.openxmlformats.org/officeDocument/2006/relationships/image" Target="../media/image97.emf"/><Relationship Id="rId9" Type="http://schemas.openxmlformats.org/officeDocument/2006/relationships/image" Target="../media/image98.png"/><Relationship Id="rId1" Type="http://schemas.openxmlformats.org/officeDocument/2006/relationships/slideLayout" Target="../slideLayouts/slideLayout9.xml"/><Relationship Id="rId2" Type="http://schemas.openxmlformats.org/officeDocument/2006/relationships/diagramData" Target="../diagrams/data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0.jpeg"/><Relationship Id="rId3" Type="http://schemas.openxmlformats.org/officeDocument/2006/relationships/image" Target="../media/image10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2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3.png"/><Relationship Id="rId3" Type="http://schemas.openxmlformats.org/officeDocument/2006/relationships/image" Target="../media/image10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4" Type="http://schemas.openxmlformats.org/officeDocument/2006/relationships/image" Target="../media/image107.png"/><Relationship Id="rId5" Type="http://schemas.openxmlformats.org/officeDocument/2006/relationships/image" Target="../media/image108.png"/><Relationship Id="rId6" Type="http://schemas.openxmlformats.org/officeDocument/2006/relationships/image" Target="../media/image109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4" Type="http://schemas.openxmlformats.org/officeDocument/2006/relationships/image" Target="../media/image112.emf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4.png"/><Relationship Id="rId3" Type="http://schemas.openxmlformats.org/officeDocument/2006/relationships/image" Target="../media/image115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microsoft.com/office/2007/relationships/hdphoto" Target="../media/hdphoto1.wdp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microsoft.com/office/2007/relationships/hdphoto" Target="../media/hdphoto2.wdp"/><Relationship Id="rId9" Type="http://schemas.openxmlformats.org/officeDocument/2006/relationships/image" Target="../media/image16.png"/><Relationship Id="rId10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6.png"/><Relationship Id="rId3" Type="http://schemas.openxmlformats.org/officeDocument/2006/relationships/image" Target="../media/image1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4" Type="http://schemas.openxmlformats.org/officeDocument/2006/relationships/image" Target="../media/image120.png"/><Relationship Id="rId5" Type="http://schemas.openxmlformats.org/officeDocument/2006/relationships/image" Target="../media/image121.png"/><Relationship Id="rId6" Type="http://schemas.openxmlformats.org/officeDocument/2006/relationships/image" Target="../media/image122.png"/><Relationship Id="rId7" Type="http://schemas.openxmlformats.org/officeDocument/2006/relationships/image" Target="../media/image123.png"/><Relationship Id="rId8" Type="http://schemas.openxmlformats.org/officeDocument/2006/relationships/image" Target="../media/image124.png"/><Relationship Id="rId9" Type="http://schemas.openxmlformats.org/officeDocument/2006/relationships/image" Target="../media/image125.png"/><Relationship Id="rId10" Type="http://schemas.openxmlformats.org/officeDocument/2006/relationships/image" Target="../media/image126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4" Type="http://schemas.openxmlformats.org/officeDocument/2006/relationships/image" Target="../media/image129.jpeg"/><Relationship Id="rId5" Type="http://schemas.openxmlformats.org/officeDocument/2006/relationships/image" Target="../media/image130.jpeg"/><Relationship Id="rId6" Type="http://schemas.openxmlformats.org/officeDocument/2006/relationships/image" Target="../media/image131.jpeg"/><Relationship Id="rId7" Type="http://schemas.openxmlformats.org/officeDocument/2006/relationships/image" Target="../media/image132.jpeg"/><Relationship Id="rId8" Type="http://schemas.openxmlformats.org/officeDocument/2006/relationships/image" Target="../media/image133.png"/><Relationship Id="rId9" Type="http://schemas.openxmlformats.org/officeDocument/2006/relationships/image" Target="../media/image134.png"/><Relationship Id="rId10" Type="http://schemas.openxmlformats.org/officeDocument/2006/relationships/image" Target="../media/image135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4" Type="http://schemas.openxmlformats.org/officeDocument/2006/relationships/image" Target="../media/image137.png"/><Relationship Id="rId5" Type="http://schemas.openxmlformats.org/officeDocument/2006/relationships/image" Target="../media/image138.png"/><Relationship Id="rId6" Type="http://schemas.openxmlformats.org/officeDocument/2006/relationships/image" Target="../media/image139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3.png"/><Relationship Id="rId12" Type="http://schemas.openxmlformats.org/officeDocument/2006/relationships/diagramData" Target="../diagrams/data5.xml"/><Relationship Id="rId13" Type="http://schemas.openxmlformats.org/officeDocument/2006/relationships/diagramLayout" Target="../diagrams/layout5.xml"/><Relationship Id="rId14" Type="http://schemas.openxmlformats.org/officeDocument/2006/relationships/diagramQuickStyle" Target="../diagrams/quickStyle5.xml"/><Relationship Id="rId15" Type="http://schemas.openxmlformats.org/officeDocument/2006/relationships/diagramColors" Target="../diagrams/colors5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0.jpeg"/><Relationship Id="rId4" Type="http://schemas.openxmlformats.org/officeDocument/2006/relationships/image" Target="../media/image141.jpeg"/><Relationship Id="rId5" Type="http://schemas.openxmlformats.org/officeDocument/2006/relationships/image" Target="../media/image142.jpeg"/><Relationship Id="rId6" Type="http://schemas.openxmlformats.org/officeDocument/2006/relationships/diagramData" Target="../diagrams/data4.xml"/><Relationship Id="rId7" Type="http://schemas.openxmlformats.org/officeDocument/2006/relationships/diagramLayout" Target="../diagrams/layout4.xml"/><Relationship Id="rId8" Type="http://schemas.openxmlformats.org/officeDocument/2006/relationships/diagramQuickStyle" Target="../diagrams/quickStyle4.xml"/><Relationship Id="rId9" Type="http://schemas.openxmlformats.org/officeDocument/2006/relationships/diagramColors" Target="../diagrams/colors4.xml"/><Relationship Id="rId10" Type="http://schemas.microsoft.com/office/2007/relationships/diagramDrawing" Target="../diagrams/drawing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4.jpeg"/><Relationship Id="rId3" Type="http://schemas.openxmlformats.org/officeDocument/2006/relationships/image" Target="../media/image14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jpeg"/><Relationship Id="rId7" Type="http://schemas.openxmlformats.org/officeDocument/2006/relationships/image" Target="../media/image41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20" Type="http://schemas.openxmlformats.org/officeDocument/2006/relationships/image" Target="../media/image61.png"/><Relationship Id="rId21" Type="http://schemas.openxmlformats.org/officeDocument/2006/relationships/image" Target="../media/image62.png"/><Relationship Id="rId22" Type="http://schemas.openxmlformats.org/officeDocument/2006/relationships/image" Target="../media/image63.png"/><Relationship Id="rId23" Type="http://schemas.openxmlformats.org/officeDocument/2006/relationships/image" Target="../media/image64.png"/><Relationship Id="rId24" Type="http://schemas.openxmlformats.org/officeDocument/2006/relationships/image" Target="../media/image65.png"/><Relationship Id="rId25" Type="http://schemas.openxmlformats.org/officeDocument/2006/relationships/image" Target="../media/image66.png"/><Relationship Id="rId26" Type="http://schemas.openxmlformats.org/officeDocument/2006/relationships/image" Target="../media/image67.png"/><Relationship Id="rId27" Type="http://schemas.openxmlformats.org/officeDocument/2006/relationships/image" Target="../media/image68.png"/><Relationship Id="rId28" Type="http://schemas.openxmlformats.org/officeDocument/2006/relationships/image" Target="../media/image69.png"/><Relationship Id="rId29" Type="http://schemas.openxmlformats.org/officeDocument/2006/relationships/image" Target="../media/image70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3.jpe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30" Type="http://schemas.openxmlformats.org/officeDocument/2006/relationships/image" Target="../media/image71.png"/><Relationship Id="rId31" Type="http://schemas.openxmlformats.org/officeDocument/2006/relationships/image" Target="../media/image72.png"/><Relationship Id="rId32" Type="http://schemas.openxmlformats.org/officeDocument/2006/relationships/image" Target="../media/image73.png"/><Relationship Id="rId9" Type="http://schemas.openxmlformats.org/officeDocument/2006/relationships/image" Target="../media/image50.png"/><Relationship Id="rId6" Type="http://schemas.openxmlformats.org/officeDocument/2006/relationships/image" Target="../media/image47.jpeg"/><Relationship Id="rId7" Type="http://schemas.openxmlformats.org/officeDocument/2006/relationships/image" Target="../media/image48.jpeg"/><Relationship Id="rId8" Type="http://schemas.openxmlformats.org/officeDocument/2006/relationships/image" Target="../media/image49.png"/><Relationship Id="rId33" Type="http://schemas.openxmlformats.org/officeDocument/2006/relationships/image" Target="../media/image74.png"/><Relationship Id="rId10" Type="http://schemas.openxmlformats.org/officeDocument/2006/relationships/image" Target="../media/image51.png"/><Relationship Id="rId11" Type="http://schemas.openxmlformats.org/officeDocument/2006/relationships/image" Target="../media/image52.png"/><Relationship Id="rId12" Type="http://schemas.openxmlformats.org/officeDocument/2006/relationships/image" Target="../media/image53.png"/><Relationship Id="rId13" Type="http://schemas.openxmlformats.org/officeDocument/2006/relationships/image" Target="../media/image54.png"/><Relationship Id="rId14" Type="http://schemas.openxmlformats.org/officeDocument/2006/relationships/image" Target="../media/image55.png"/><Relationship Id="rId15" Type="http://schemas.openxmlformats.org/officeDocument/2006/relationships/image" Target="../media/image56.png"/><Relationship Id="rId16" Type="http://schemas.openxmlformats.org/officeDocument/2006/relationships/image" Target="../media/image57.png"/><Relationship Id="rId17" Type="http://schemas.openxmlformats.org/officeDocument/2006/relationships/image" Target="../media/image58.png"/><Relationship Id="rId18" Type="http://schemas.openxmlformats.org/officeDocument/2006/relationships/image" Target="../media/image59.png"/><Relationship Id="rId19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7378705" y="3909054"/>
            <a:ext cx="4669956" cy="484903"/>
          </a:xfrm>
        </p:spPr>
        <p:txBody>
          <a:bodyPr/>
          <a:lstStyle/>
          <a:p>
            <a:pPr algn="ctr"/>
            <a:r>
              <a:rPr lang="zh-CN" altLang="zh-CN" sz="2400" dirty="0" smtClean="0"/>
              <a:t>B</a:t>
            </a:r>
            <a:r>
              <a:rPr lang="en-US" altLang="zh-CN" sz="2400" dirty="0" err="1" smtClean="0"/>
              <a:t>eijing</a:t>
            </a:r>
            <a:r>
              <a:rPr lang="en-US" altLang="zh-CN" sz="2400" dirty="0" smtClean="0"/>
              <a:t>,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05/2015</a:t>
            </a:r>
            <a:endParaRPr lang="zh-CN" altLang="en-US" sz="240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764756" y="2127095"/>
            <a:ext cx="10020976" cy="960967"/>
          </a:xfrm>
        </p:spPr>
        <p:txBody>
          <a:bodyPr/>
          <a:lstStyle/>
          <a:p>
            <a:r>
              <a:rPr lang="en-US" altLang="zh-CN" dirty="0" smtClean="0"/>
              <a:t>Sugon </a:t>
            </a:r>
            <a:r>
              <a:rPr lang="en-US" altLang="zh-CN" dirty="0" smtClean="0"/>
              <a:t>HPC</a:t>
            </a:r>
            <a:r>
              <a:rPr lang="en-US" altLang="zh-CN" dirty="0" smtClean="0"/>
              <a:t>:</a:t>
            </a:r>
            <a:r>
              <a:rPr lang="en-US" altLang="zh-CN" sz="2800" dirty="0" smtClean="0"/>
              <a:t>  Pursuit the excellent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6777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 smtClean="0"/>
              <a:t>曙光高性能计算机产品线</a:t>
            </a:r>
            <a:endParaRPr lang="zh-CN" altLang="en-US" dirty="0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793" y="1699268"/>
            <a:ext cx="10379775" cy="3385916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239350" y="962144"/>
            <a:ext cx="116119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曙光</a:t>
            </a:r>
            <a:r>
              <a:rPr lang="en-US" altLang="zh-CN" sz="1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6000</a:t>
            </a:r>
            <a:r>
              <a:rPr lang="zh-CN" altLang="en-US" sz="1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系列高性能计算机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863”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计划科研成果转化，提供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从底层机房基础设施，到系统硬件、软件，再到应用软件整合的一体化产品和整体解决方案，提供全生命周期的全方位技术服务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99893" y="5123970"/>
            <a:ext cx="112293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曙光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6000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系列通用高性能计算机具有层次化的体系架构，可分为：</a:t>
            </a:r>
            <a:endParaRPr lang="en-US" altLang="zh-CN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2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基础设施层：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为相关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软硬件设施提供稳定可靠、绿色节能的运行环境；</a:t>
            </a:r>
            <a:endParaRPr lang="en-US" altLang="zh-CN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2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硬件资源层：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包含全部 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HPC 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相关的</a:t>
            </a: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存储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硬件设施；</a:t>
            </a:r>
            <a:endParaRPr lang="en-US" altLang="zh-CN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2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基础软件层：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对底层硬件资源进行统一的管理和调度，并为上层应用软件提供开发运行环境和访问接口；</a:t>
            </a:r>
            <a:endParaRPr lang="en-US" altLang="zh-CN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2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应用软件层：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兼容各领域和行业的 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HPC 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应用软件，并针对资源需求特点进行深度系统优化。</a:t>
            </a:r>
            <a:endParaRPr lang="en-US" altLang="zh-CN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7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 smtClean="0"/>
              <a:t>曙光</a:t>
            </a:r>
            <a:r>
              <a:rPr lang="en-US" altLang="zh-CN" dirty="0" smtClean="0"/>
              <a:t>6000</a:t>
            </a:r>
            <a:r>
              <a:rPr lang="zh-CN" altLang="en-US" dirty="0" smtClean="0"/>
              <a:t>系列高性能计算机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815413" y="1412776"/>
            <a:ext cx="1625083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高可扩展性</a:t>
            </a:r>
            <a:endParaRPr lang="zh-CN" altLang="en-US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815415" y="1830532"/>
            <a:ext cx="4236733" cy="151824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采用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模块化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设计，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根据需求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灵活扩展</a:t>
            </a: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峰值计算性能可扩展到 </a:t>
            </a:r>
            <a:r>
              <a:rPr lang="en-US" altLang="zh-CN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100Pflops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（十亿亿每秒）</a:t>
            </a:r>
            <a:endParaRPr lang="en-US" altLang="zh-CN" sz="14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最大存储容量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达 </a:t>
            </a:r>
            <a:r>
              <a:rPr lang="en-US" altLang="zh-CN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EB 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级</a:t>
            </a:r>
            <a:endParaRPr lang="zh-CN" alt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5519936" y="1817760"/>
            <a:ext cx="5760640" cy="15310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多种类型的</a:t>
            </a:r>
            <a:r>
              <a:rPr lang="en-US" altLang="zh-CN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CPU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GPU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MIC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计算资源，灵活的网络拓扑结构，针对不同应用优化的存储和作业调度系统等，都可组合定制，与用户应用达到最佳匹配</a:t>
            </a:r>
            <a:endParaRPr lang="en-US" altLang="zh-CN" sz="14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519937" y="1412776"/>
            <a:ext cx="2489603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广泛的应用适配性</a:t>
            </a:r>
            <a:endParaRPr lang="zh-CN" altLang="en-US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15028" y="3450486"/>
            <a:ext cx="3348109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成熟可靠，海量应用案例</a:t>
            </a:r>
            <a:endParaRPr lang="zh-CN" altLang="en-US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5515030" y="3839565"/>
            <a:ext cx="5765548" cy="20885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曙光</a:t>
            </a:r>
            <a:r>
              <a:rPr lang="en-US" altLang="zh-CN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6000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系列高性能计算机已经过超算中心、物理、化学、材料、生命科学、工程计算、气象、海洋、环境、石油物探、动漫渲染等行业的广泛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检验</a:t>
            </a:r>
            <a:endParaRPr lang="en-US" altLang="zh-CN" sz="14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拥有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以“星云”（国家超级计算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深圳中心）、“元”（中国科学院超级计算中心）等为代表的众多成功案例</a:t>
            </a:r>
            <a:endParaRPr lang="en-US" altLang="zh-CN" sz="14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每年占据中国高性能计算机</a:t>
            </a:r>
            <a:r>
              <a:rPr lang="en-US" altLang="zh-CN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TOP100 30%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以上份额</a:t>
            </a:r>
            <a:endParaRPr lang="en-US" altLang="zh-CN" sz="14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1" r="10566"/>
          <a:stretch/>
        </p:blipFill>
        <p:spPr>
          <a:xfrm>
            <a:off x="719404" y="3729049"/>
            <a:ext cx="4144173" cy="2199088"/>
          </a:xfrm>
          <a:prstGeom prst="rect">
            <a:avLst/>
          </a:prstGeom>
        </p:spPr>
      </p:pic>
      <p:sp>
        <p:nvSpPr>
          <p:cNvPr id="12" name="丁字箭头 11"/>
          <p:cNvSpPr/>
          <p:nvPr/>
        </p:nvSpPr>
        <p:spPr>
          <a:xfrm rot="2700000">
            <a:off x="3728833" y="2821160"/>
            <a:ext cx="2240364" cy="1957601"/>
          </a:xfrm>
          <a:prstGeom prst="leftRightUpArrow">
            <a:avLst>
              <a:gd name="adj1" fmla="val 4337"/>
              <a:gd name="adj2" fmla="val 12174"/>
              <a:gd name="adj3" fmla="val 155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06831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计算</a:t>
            </a:r>
            <a:r>
              <a:rPr lang="en-US" altLang="zh-CN" dirty="0"/>
              <a:t>】</a:t>
            </a:r>
            <a:r>
              <a:rPr lang="zh-CN" altLang="en-US" dirty="0"/>
              <a:t>针对</a:t>
            </a:r>
            <a:r>
              <a:rPr lang="en-US" altLang="zh-CN" dirty="0"/>
              <a:t>HPC</a:t>
            </a:r>
            <a:r>
              <a:rPr lang="zh-CN" altLang="en-US" dirty="0"/>
              <a:t>优化的计算系统</a:t>
            </a:r>
          </a:p>
        </p:txBody>
      </p:sp>
      <p:sp>
        <p:nvSpPr>
          <p:cNvPr id="6" name="任意多边形 5"/>
          <p:cNvSpPr/>
          <p:nvPr/>
        </p:nvSpPr>
        <p:spPr>
          <a:xfrm rot="21344978">
            <a:off x="6268181" y="3437388"/>
            <a:ext cx="3415103" cy="2561327"/>
          </a:xfrm>
          <a:custGeom>
            <a:avLst/>
            <a:gdLst>
              <a:gd name="connsiteX0" fmla="*/ 1818041 w 2561327"/>
              <a:gd name="connsiteY0" fmla="*/ 408374 h 2561327"/>
              <a:gd name="connsiteX1" fmla="*/ 2017271 w 2561327"/>
              <a:gd name="connsiteY1" fmla="*/ 241191 h 2561327"/>
              <a:gd name="connsiteX2" fmla="*/ 2176434 w 2561327"/>
              <a:gd name="connsiteY2" fmla="*/ 374744 h 2561327"/>
              <a:gd name="connsiteX3" fmla="*/ 2046386 w 2561327"/>
              <a:gd name="connsiteY3" fmla="*/ 599979 h 2561327"/>
              <a:gd name="connsiteX4" fmla="*/ 2253015 w 2561327"/>
              <a:gd name="connsiteY4" fmla="*/ 957871 h 2561327"/>
              <a:gd name="connsiteX5" fmla="*/ 2513098 w 2561327"/>
              <a:gd name="connsiteY5" fmla="*/ 957864 h 2561327"/>
              <a:gd name="connsiteX6" fmla="*/ 2549177 w 2561327"/>
              <a:gd name="connsiteY6" fmla="*/ 1162479 h 2561327"/>
              <a:gd name="connsiteX7" fmla="*/ 2304777 w 2561327"/>
              <a:gd name="connsiteY7" fmla="*/ 1251426 h 2561327"/>
              <a:gd name="connsiteX8" fmla="*/ 2233016 w 2561327"/>
              <a:gd name="connsiteY8" fmla="*/ 1658406 h 2561327"/>
              <a:gd name="connsiteX9" fmla="*/ 2432255 w 2561327"/>
              <a:gd name="connsiteY9" fmla="*/ 1825578 h 2561327"/>
              <a:gd name="connsiteX10" fmla="*/ 2328369 w 2561327"/>
              <a:gd name="connsiteY10" fmla="*/ 2005514 h 2561327"/>
              <a:gd name="connsiteX11" fmla="*/ 2083974 w 2561327"/>
              <a:gd name="connsiteY11" fmla="*/ 1916554 h 2561327"/>
              <a:gd name="connsiteX12" fmla="*/ 1767400 w 2561327"/>
              <a:gd name="connsiteY12" fmla="*/ 2182191 h 2561327"/>
              <a:gd name="connsiteX13" fmla="*/ 1812569 w 2561327"/>
              <a:gd name="connsiteY13" fmla="*/ 2438321 h 2561327"/>
              <a:gd name="connsiteX14" fmla="*/ 1617328 w 2561327"/>
              <a:gd name="connsiteY14" fmla="*/ 2509383 h 2561327"/>
              <a:gd name="connsiteX15" fmla="*/ 1487292 w 2561327"/>
              <a:gd name="connsiteY15" fmla="*/ 2284141 h 2561327"/>
              <a:gd name="connsiteX16" fmla="*/ 1074034 w 2561327"/>
              <a:gd name="connsiteY16" fmla="*/ 2284141 h 2561327"/>
              <a:gd name="connsiteX17" fmla="*/ 943999 w 2561327"/>
              <a:gd name="connsiteY17" fmla="*/ 2509383 h 2561327"/>
              <a:gd name="connsiteX18" fmla="*/ 748758 w 2561327"/>
              <a:gd name="connsiteY18" fmla="*/ 2438321 h 2561327"/>
              <a:gd name="connsiteX19" fmla="*/ 793927 w 2561327"/>
              <a:gd name="connsiteY19" fmla="*/ 2182191 h 2561327"/>
              <a:gd name="connsiteX20" fmla="*/ 477353 w 2561327"/>
              <a:gd name="connsiteY20" fmla="*/ 1916554 h 2561327"/>
              <a:gd name="connsiteX21" fmla="*/ 232958 w 2561327"/>
              <a:gd name="connsiteY21" fmla="*/ 2005514 h 2561327"/>
              <a:gd name="connsiteX22" fmla="*/ 129072 w 2561327"/>
              <a:gd name="connsiteY22" fmla="*/ 1825578 h 2561327"/>
              <a:gd name="connsiteX23" fmla="*/ 328311 w 2561327"/>
              <a:gd name="connsiteY23" fmla="*/ 1658405 h 2561327"/>
              <a:gd name="connsiteX24" fmla="*/ 256549 w 2561327"/>
              <a:gd name="connsiteY24" fmla="*/ 1251425 h 2561327"/>
              <a:gd name="connsiteX25" fmla="*/ 12150 w 2561327"/>
              <a:gd name="connsiteY25" fmla="*/ 1162479 h 2561327"/>
              <a:gd name="connsiteX26" fmla="*/ 48229 w 2561327"/>
              <a:gd name="connsiteY26" fmla="*/ 957864 h 2561327"/>
              <a:gd name="connsiteX27" fmla="*/ 308312 w 2561327"/>
              <a:gd name="connsiteY27" fmla="*/ 957871 h 2561327"/>
              <a:gd name="connsiteX28" fmla="*/ 514941 w 2561327"/>
              <a:gd name="connsiteY28" fmla="*/ 599979 h 2561327"/>
              <a:gd name="connsiteX29" fmla="*/ 384893 w 2561327"/>
              <a:gd name="connsiteY29" fmla="*/ 374744 h 2561327"/>
              <a:gd name="connsiteX30" fmla="*/ 544056 w 2561327"/>
              <a:gd name="connsiteY30" fmla="*/ 241191 h 2561327"/>
              <a:gd name="connsiteX31" fmla="*/ 743286 w 2561327"/>
              <a:gd name="connsiteY31" fmla="*/ 408374 h 2561327"/>
              <a:gd name="connsiteX32" fmla="*/ 1131621 w 2561327"/>
              <a:gd name="connsiteY32" fmla="*/ 267031 h 2561327"/>
              <a:gd name="connsiteX33" fmla="*/ 1176778 w 2561327"/>
              <a:gd name="connsiteY33" fmla="*/ 10899 h 2561327"/>
              <a:gd name="connsiteX34" fmla="*/ 1384549 w 2561327"/>
              <a:gd name="connsiteY34" fmla="*/ 10899 h 2561327"/>
              <a:gd name="connsiteX35" fmla="*/ 1429705 w 2561327"/>
              <a:gd name="connsiteY35" fmla="*/ 267031 h 2561327"/>
              <a:gd name="connsiteX36" fmla="*/ 1818041 w 2561327"/>
              <a:gd name="connsiteY36" fmla="*/ 408373 h 2561327"/>
              <a:gd name="connsiteX37" fmla="*/ 1818041 w 2561327"/>
              <a:gd name="connsiteY37" fmla="*/ 408374 h 2561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561327" h="2561327">
                <a:moveTo>
                  <a:pt x="1818041" y="408374"/>
                </a:moveTo>
                <a:lnTo>
                  <a:pt x="2017271" y="241191"/>
                </a:lnTo>
                <a:lnTo>
                  <a:pt x="2176434" y="374744"/>
                </a:lnTo>
                <a:lnTo>
                  <a:pt x="2046386" y="599979"/>
                </a:lnTo>
                <a:cubicBezTo>
                  <a:pt x="2138857" y="704003"/>
                  <a:pt x="2209164" y="825777"/>
                  <a:pt x="2253015" y="957871"/>
                </a:cubicBezTo>
                <a:lnTo>
                  <a:pt x="2513098" y="957864"/>
                </a:lnTo>
                <a:lnTo>
                  <a:pt x="2549177" y="1162479"/>
                </a:lnTo>
                <a:lnTo>
                  <a:pt x="2304777" y="1251426"/>
                </a:lnTo>
                <a:cubicBezTo>
                  <a:pt x="2308749" y="1390552"/>
                  <a:pt x="2284332" y="1529028"/>
                  <a:pt x="2233016" y="1658406"/>
                </a:cubicBezTo>
                <a:lnTo>
                  <a:pt x="2432255" y="1825578"/>
                </a:lnTo>
                <a:lnTo>
                  <a:pt x="2328369" y="2005514"/>
                </a:lnTo>
                <a:lnTo>
                  <a:pt x="2083974" y="1916554"/>
                </a:lnTo>
                <a:cubicBezTo>
                  <a:pt x="1997588" y="2025684"/>
                  <a:pt x="1889873" y="2116068"/>
                  <a:pt x="1767400" y="2182191"/>
                </a:cubicBezTo>
                <a:lnTo>
                  <a:pt x="1812569" y="2438321"/>
                </a:lnTo>
                <a:lnTo>
                  <a:pt x="1617328" y="2509383"/>
                </a:lnTo>
                <a:lnTo>
                  <a:pt x="1487292" y="2284141"/>
                </a:lnTo>
                <a:cubicBezTo>
                  <a:pt x="1350969" y="2312212"/>
                  <a:pt x="1210357" y="2312212"/>
                  <a:pt x="1074034" y="2284141"/>
                </a:cubicBezTo>
                <a:lnTo>
                  <a:pt x="943999" y="2509383"/>
                </a:lnTo>
                <a:lnTo>
                  <a:pt x="748758" y="2438321"/>
                </a:lnTo>
                <a:lnTo>
                  <a:pt x="793927" y="2182191"/>
                </a:lnTo>
                <a:cubicBezTo>
                  <a:pt x="671454" y="2116068"/>
                  <a:pt x="563739" y="2025684"/>
                  <a:pt x="477353" y="1916554"/>
                </a:cubicBezTo>
                <a:lnTo>
                  <a:pt x="232958" y="2005514"/>
                </a:lnTo>
                <a:lnTo>
                  <a:pt x="129072" y="1825578"/>
                </a:lnTo>
                <a:lnTo>
                  <a:pt x="328311" y="1658405"/>
                </a:lnTo>
                <a:cubicBezTo>
                  <a:pt x="276995" y="1529028"/>
                  <a:pt x="252578" y="1390551"/>
                  <a:pt x="256549" y="1251425"/>
                </a:cubicBezTo>
                <a:lnTo>
                  <a:pt x="12150" y="1162479"/>
                </a:lnTo>
                <a:lnTo>
                  <a:pt x="48229" y="957864"/>
                </a:lnTo>
                <a:lnTo>
                  <a:pt x="308312" y="957871"/>
                </a:lnTo>
                <a:cubicBezTo>
                  <a:pt x="352163" y="825777"/>
                  <a:pt x="422470" y="704003"/>
                  <a:pt x="514941" y="599979"/>
                </a:cubicBezTo>
                <a:lnTo>
                  <a:pt x="384893" y="374744"/>
                </a:lnTo>
                <a:lnTo>
                  <a:pt x="544056" y="241191"/>
                </a:lnTo>
                <a:lnTo>
                  <a:pt x="743286" y="408374"/>
                </a:lnTo>
                <a:cubicBezTo>
                  <a:pt x="861787" y="335371"/>
                  <a:pt x="993919" y="287279"/>
                  <a:pt x="1131621" y="267031"/>
                </a:cubicBezTo>
                <a:lnTo>
                  <a:pt x="1176778" y="10899"/>
                </a:lnTo>
                <a:lnTo>
                  <a:pt x="1384549" y="10899"/>
                </a:lnTo>
                <a:lnTo>
                  <a:pt x="1429705" y="267031"/>
                </a:lnTo>
                <a:cubicBezTo>
                  <a:pt x="1567407" y="287278"/>
                  <a:pt x="1699540" y="335371"/>
                  <a:pt x="1818041" y="408373"/>
                </a:cubicBezTo>
                <a:lnTo>
                  <a:pt x="1818041" y="408374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0" vert="horz" wrap="square" lIns="574631" tIns="659669" rIns="574631" bIns="704463" numCol="1" spcCol="1270" anchor="ctr" anchorCtr="0">
            <a:noAutofit/>
          </a:bodyPr>
          <a:lstStyle/>
          <a:p>
            <a:pPr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2639618" y="5085184"/>
            <a:ext cx="6528727" cy="1368152"/>
          </a:xfrm>
          <a:custGeom>
            <a:avLst/>
            <a:gdLst>
              <a:gd name="connsiteX0" fmla="*/ 0 w 1629935"/>
              <a:gd name="connsiteY0" fmla="*/ 97796 h 977961"/>
              <a:gd name="connsiteX1" fmla="*/ 97796 w 1629935"/>
              <a:gd name="connsiteY1" fmla="*/ 0 h 977961"/>
              <a:gd name="connsiteX2" fmla="*/ 1532139 w 1629935"/>
              <a:gd name="connsiteY2" fmla="*/ 0 h 977961"/>
              <a:gd name="connsiteX3" fmla="*/ 1629935 w 1629935"/>
              <a:gd name="connsiteY3" fmla="*/ 97796 h 977961"/>
              <a:gd name="connsiteX4" fmla="*/ 1629935 w 1629935"/>
              <a:gd name="connsiteY4" fmla="*/ 880165 h 977961"/>
              <a:gd name="connsiteX5" fmla="*/ 1532139 w 1629935"/>
              <a:gd name="connsiteY5" fmla="*/ 977961 h 977961"/>
              <a:gd name="connsiteX6" fmla="*/ 97796 w 1629935"/>
              <a:gd name="connsiteY6" fmla="*/ 977961 h 977961"/>
              <a:gd name="connsiteX7" fmla="*/ 0 w 1629935"/>
              <a:gd name="connsiteY7" fmla="*/ 880165 h 977961"/>
              <a:gd name="connsiteX8" fmla="*/ 0 w 1629935"/>
              <a:gd name="connsiteY8" fmla="*/ 97796 h 97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9935" h="977961">
                <a:moveTo>
                  <a:pt x="0" y="97796"/>
                </a:moveTo>
                <a:cubicBezTo>
                  <a:pt x="0" y="43785"/>
                  <a:pt x="43785" y="0"/>
                  <a:pt x="97796" y="0"/>
                </a:cubicBezTo>
                <a:lnTo>
                  <a:pt x="1532139" y="0"/>
                </a:lnTo>
                <a:cubicBezTo>
                  <a:pt x="1586150" y="0"/>
                  <a:pt x="1629935" y="43785"/>
                  <a:pt x="1629935" y="97796"/>
                </a:cubicBezTo>
                <a:lnTo>
                  <a:pt x="1629935" y="880165"/>
                </a:lnTo>
                <a:cubicBezTo>
                  <a:pt x="1629935" y="934176"/>
                  <a:pt x="1586150" y="977961"/>
                  <a:pt x="1532139" y="977961"/>
                </a:cubicBezTo>
                <a:lnTo>
                  <a:pt x="97796" y="977961"/>
                </a:lnTo>
                <a:cubicBezTo>
                  <a:pt x="43785" y="977961"/>
                  <a:pt x="0" y="934176"/>
                  <a:pt x="0" y="880165"/>
                </a:cubicBezTo>
                <a:lnTo>
                  <a:pt x="0" y="97796"/>
                </a:lnTo>
                <a:close/>
              </a:path>
            </a:pathLst>
          </a:custGeom>
          <a:solidFill>
            <a:schemeClr val="lt1">
              <a:alpha val="9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77233" tIns="177233" rIns="177233" bIns="177233" numCol="1" spcCol="1270" anchor="t" anchorCtr="0">
            <a:noAutofit/>
          </a:bodyPr>
          <a:lstStyle/>
          <a:p>
            <a:pPr marL="0" lvl="1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路胖节点</a:t>
            </a:r>
            <a:endParaRPr lang="en-US" altLang="zh-CN" sz="16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1" indent="-285750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大内存需求应用程序</a:t>
            </a:r>
          </a:p>
          <a:p>
            <a:pPr marL="285750" lvl="1" indent="-285750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扩展性一般的多线程并行程序</a:t>
            </a:r>
          </a:p>
          <a:p>
            <a:pPr marL="285750" lvl="1" indent="-285750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本地磁盘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IO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较高的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应用程序</a:t>
            </a:r>
            <a:endParaRPr lang="en-US" altLang="zh-CN" sz="16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4281211" y="2831983"/>
            <a:ext cx="2483711" cy="1862783"/>
          </a:xfrm>
          <a:custGeom>
            <a:avLst/>
            <a:gdLst>
              <a:gd name="connsiteX0" fmla="*/ 1393822 w 1862783"/>
              <a:gd name="connsiteY0" fmla="*/ 471796 h 1862783"/>
              <a:gd name="connsiteX1" fmla="*/ 1668645 w 1862783"/>
              <a:gd name="connsiteY1" fmla="*/ 388969 h 1862783"/>
              <a:gd name="connsiteX2" fmla="*/ 1769770 w 1862783"/>
              <a:gd name="connsiteY2" fmla="*/ 564122 h 1862783"/>
              <a:gd name="connsiteX3" fmla="*/ 1560628 w 1862783"/>
              <a:gd name="connsiteY3" fmla="*/ 760713 h 1862783"/>
              <a:gd name="connsiteX4" fmla="*/ 1560628 w 1862783"/>
              <a:gd name="connsiteY4" fmla="*/ 1102070 h 1862783"/>
              <a:gd name="connsiteX5" fmla="*/ 1769770 w 1862783"/>
              <a:gd name="connsiteY5" fmla="*/ 1298661 h 1862783"/>
              <a:gd name="connsiteX6" fmla="*/ 1668645 w 1862783"/>
              <a:gd name="connsiteY6" fmla="*/ 1473814 h 1862783"/>
              <a:gd name="connsiteX7" fmla="*/ 1393822 w 1862783"/>
              <a:gd name="connsiteY7" fmla="*/ 1390987 h 1862783"/>
              <a:gd name="connsiteX8" fmla="*/ 1098198 w 1862783"/>
              <a:gd name="connsiteY8" fmla="*/ 1561665 h 1862783"/>
              <a:gd name="connsiteX9" fmla="*/ 1032516 w 1862783"/>
              <a:gd name="connsiteY9" fmla="*/ 1841083 h 1862783"/>
              <a:gd name="connsiteX10" fmla="*/ 830267 w 1862783"/>
              <a:gd name="connsiteY10" fmla="*/ 1841083 h 1862783"/>
              <a:gd name="connsiteX11" fmla="*/ 764585 w 1862783"/>
              <a:gd name="connsiteY11" fmla="*/ 1561666 h 1862783"/>
              <a:gd name="connsiteX12" fmla="*/ 468961 w 1862783"/>
              <a:gd name="connsiteY12" fmla="*/ 1390988 h 1862783"/>
              <a:gd name="connsiteX13" fmla="*/ 194138 w 1862783"/>
              <a:gd name="connsiteY13" fmla="*/ 1473814 h 1862783"/>
              <a:gd name="connsiteX14" fmla="*/ 93013 w 1862783"/>
              <a:gd name="connsiteY14" fmla="*/ 1298661 h 1862783"/>
              <a:gd name="connsiteX15" fmla="*/ 302155 w 1862783"/>
              <a:gd name="connsiteY15" fmla="*/ 1102070 h 1862783"/>
              <a:gd name="connsiteX16" fmla="*/ 302155 w 1862783"/>
              <a:gd name="connsiteY16" fmla="*/ 760713 h 1862783"/>
              <a:gd name="connsiteX17" fmla="*/ 93013 w 1862783"/>
              <a:gd name="connsiteY17" fmla="*/ 564122 h 1862783"/>
              <a:gd name="connsiteX18" fmla="*/ 194138 w 1862783"/>
              <a:gd name="connsiteY18" fmla="*/ 388969 h 1862783"/>
              <a:gd name="connsiteX19" fmla="*/ 468961 w 1862783"/>
              <a:gd name="connsiteY19" fmla="*/ 471796 h 1862783"/>
              <a:gd name="connsiteX20" fmla="*/ 764585 w 1862783"/>
              <a:gd name="connsiteY20" fmla="*/ 301118 h 1862783"/>
              <a:gd name="connsiteX21" fmla="*/ 830267 w 1862783"/>
              <a:gd name="connsiteY21" fmla="*/ 21700 h 1862783"/>
              <a:gd name="connsiteX22" fmla="*/ 1032516 w 1862783"/>
              <a:gd name="connsiteY22" fmla="*/ 21700 h 1862783"/>
              <a:gd name="connsiteX23" fmla="*/ 1098198 w 1862783"/>
              <a:gd name="connsiteY23" fmla="*/ 301117 h 1862783"/>
              <a:gd name="connsiteX24" fmla="*/ 1393822 w 1862783"/>
              <a:gd name="connsiteY24" fmla="*/ 471795 h 1862783"/>
              <a:gd name="connsiteX25" fmla="*/ 1393822 w 1862783"/>
              <a:gd name="connsiteY25" fmla="*/ 471796 h 1862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62783" h="1862783">
                <a:moveTo>
                  <a:pt x="1393822" y="471796"/>
                </a:moveTo>
                <a:lnTo>
                  <a:pt x="1668645" y="388969"/>
                </a:lnTo>
                <a:lnTo>
                  <a:pt x="1769770" y="564122"/>
                </a:lnTo>
                <a:lnTo>
                  <a:pt x="1560628" y="760713"/>
                </a:lnTo>
                <a:cubicBezTo>
                  <a:pt x="1590944" y="872479"/>
                  <a:pt x="1590944" y="990304"/>
                  <a:pt x="1560628" y="1102070"/>
                </a:cubicBezTo>
                <a:lnTo>
                  <a:pt x="1769770" y="1298661"/>
                </a:lnTo>
                <a:lnTo>
                  <a:pt x="1668645" y="1473814"/>
                </a:lnTo>
                <a:lnTo>
                  <a:pt x="1393822" y="1390987"/>
                </a:lnTo>
                <a:cubicBezTo>
                  <a:pt x="1312188" y="1473125"/>
                  <a:pt x="1210149" y="1532037"/>
                  <a:pt x="1098198" y="1561665"/>
                </a:cubicBezTo>
                <a:lnTo>
                  <a:pt x="1032516" y="1841083"/>
                </a:lnTo>
                <a:lnTo>
                  <a:pt x="830267" y="1841083"/>
                </a:lnTo>
                <a:lnTo>
                  <a:pt x="764585" y="1561666"/>
                </a:lnTo>
                <a:cubicBezTo>
                  <a:pt x="652634" y="1532037"/>
                  <a:pt x="550596" y="1473125"/>
                  <a:pt x="468961" y="1390988"/>
                </a:cubicBezTo>
                <a:lnTo>
                  <a:pt x="194138" y="1473814"/>
                </a:lnTo>
                <a:lnTo>
                  <a:pt x="93013" y="1298661"/>
                </a:lnTo>
                <a:lnTo>
                  <a:pt x="302155" y="1102070"/>
                </a:lnTo>
                <a:cubicBezTo>
                  <a:pt x="271839" y="990304"/>
                  <a:pt x="271839" y="872479"/>
                  <a:pt x="302155" y="760713"/>
                </a:cubicBezTo>
                <a:lnTo>
                  <a:pt x="93013" y="564122"/>
                </a:lnTo>
                <a:lnTo>
                  <a:pt x="194138" y="388969"/>
                </a:lnTo>
                <a:lnTo>
                  <a:pt x="468961" y="471796"/>
                </a:lnTo>
                <a:cubicBezTo>
                  <a:pt x="550595" y="389658"/>
                  <a:pt x="652634" y="330746"/>
                  <a:pt x="764585" y="301118"/>
                </a:cubicBezTo>
                <a:lnTo>
                  <a:pt x="830267" y="21700"/>
                </a:lnTo>
                <a:lnTo>
                  <a:pt x="1032516" y="21700"/>
                </a:lnTo>
                <a:lnTo>
                  <a:pt x="1098198" y="301117"/>
                </a:lnTo>
                <a:cubicBezTo>
                  <a:pt x="1210149" y="330746"/>
                  <a:pt x="1312187" y="389658"/>
                  <a:pt x="1393822" y="471795"/>
                </a:cubicBezTo>
                <a:lnTo>
                  <a:pt x="1393822" y="471796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0" vert="horz" wrap="square" lIns="504521" tIns="507356" rIns="504521" bIns="507356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335360" y="3573019"/>
            <a:ext cx="4657885" cy="827105"/>
          </a:xfrm>
          <a:custGeom>
            <a:avLst/>
            <a:gdLst>
              <a:gd name="connsiteX0" fmla="*/ 0 w 1629935"/>
              <a:gd name="connsiteY0" fmla="*/ 97796 h 977961"/>
              <a:gd name="connsiteX1" fmla="*/ 97796 w 1629935"/>
              <a:gd name="connsiteY1" fmla="*/ 0 h 977961"/>
              <a:gd name="connsiteX2" fmla="*/ 1532139 w 1629935"/>
              <a:gd name="connsiteY2" fmla="*/ 0 h 977961"/>
              <a:gd name="connsiteX3" fmla="*/ 1629935 w 1629935"/>
              <a:gd name="connsiteY3" fmla="*/ 97796 h 977961"/>
              <a:gd name="connsiteX4" fmla="*/ 1629935 w 1629935"/>
              <a:gd name="connsiteY4" fmla="*/ 880165 h 977961"/>
              <a:gd name="connsiteX5" fmla="*/ 1532139 w 1629935"/>
              <a:gd name="connsiteY5" fmla="*/ 977961 h 977961"/>
              <a:gd name="connsiteX6" fmla="*/ 97796 w 1629935"/>
              <a:gd name="connsiteY6" fmla="*/ 977961 h 977961"/>
              <a:gd name="connsiteX7" fmla="*/ 0 w 1629935"/>
              <a:gd name="connsiteY7" fmla="*/ 880165 h 977961"/>
              <a:gd name="connsiteX8" fmla="*/ 0 w 1629935"/>
              <a:gd name="connsiteY8" fmla="*/ 97796 h 97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9935" h="977961">
                <a:moveTo>
                  <a:pt x="0" y="97796"/>
                </a:moveTo>
                <a:cubicBezTo>
                  <a:pt x="0" y="43785"/>
                  <a:pt x="43785" y="0"/>
                  <a:pt x="97796" y="0"/>
                </a:cubicBezTo>
                <a:lnTo>
                  <a:pt x="1532139" y="0"/>
                </a:lnTo>
                <a:cubicBezTo>
                  <a:pt x="1586150" y="0"/>
                  <a:pt x="1629935" y="43785"/>
                  <a:pt x="1629935" y="97796"/>
                </a:cubicBezTo>
                <a:lnTo>
                  <a:pt x="1629935" y="880165"/>
                </a:lnTo>
                <a:cubicBezTo>
                  <a:pt x="1629935" y="934176"/>
                  <a:pt x="1586150" y="977961"/>
                  <a:pt x="1532139" y="977961"/>
                </a:cubicBezTo>
                <a:lnTo>
                  <a:pt x="97796" y="977961"/>
                </a:lnTo>
                <a:cubicBezTo>
                  <a:pt x="43785" y="977961"/>
                  <a:pt x="0" y="934176"/>
                  <a:pt x="0" y="880165"/>
                </a:cubicBezTo>
                <a:lnTo>
                  <a:pt x="0" y="97796"/>
                </a:lnTo>
                <a:close/>
              </a:path>
            </a:pathLst>
          </a:custGeom>
          <a:solidFill>
            <a:schemeClr val="lt1">
              <a:alpha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77233" tIns="177233" rIns="177233" bIns="177233" numCol="1" spcCol="1270" anchor="t" anchorCtr="0">
            <a:noAutofit/>
          </a:bodyPr>
          <a:lstStyle/>
          <a:p>
            <a:pPr marL="0" lvl="1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GPGPU/Intel Xeon Phi</a:t>
            </a:r>
          </a:p>
          <a:p>
            <a:pPr marL="0" lvl="1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针对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异构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加速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的应用</a:t>
            </a:r>
          </a:p>
        </p:txBody>
      </p:sp>
      <p:sp>
        <p:nvSpPr>
          <p:cNvPr id="10" name="任意多边形 9"/>
          <p:cNvSpPr/>
          <p:nvPr/>
        </p:nvSpPr>
        <p:spPr>
          <a:xfrm rot="20923240">
            <a:off x="5226251" y="1246834"/>
            <a:ext cx="2980455" cy="2235341"/>
          </a:xfrm>
          <a:custGeom>
            <a:avLst/>
            <a:gdLst>
              <a:gd name="connsiteX0" fmla="*/ 1365661 w 1825147"/>
              <a:gd name="connsiteY0" fmla="*/ 462263 h 1825147"/>
              <a:gd name="connsiteX1" fmla="*/ 1634932 w 1825147"/>
              <a:gd name="connsiteY1" fmla="*/ 381110 h 1825147"/>
              <a:gd name="connsiteX2" fmla="*/ 1734013 w 1825147"/>
              <a:gd name="connsiteY2" fmla="*/ 552725 h 1825147"/>
              <a:gd name="connsiteX3" fmla="*/ 1529097 w 1825147"/>
              <a:gd name="connsiteY3" fmla="*/ 745344 h 1825147"/>
              <a:gd name="connsiteX4" fmla="*/ 1529097 w 1825147"/>
              <a:gd name="connsiteY4" fmla="*/ 1079804 h 1825147"/>
              <a:gd name="connsiteX5" fmla="*/ 1734013 w 1825147"/>
              <a:gd name="connsiteY5" fmla="*/ 1272422 h 1825147"/>
              <a:gd name="connsiteX6" fmla="*/ 1634932 w 1825147"/>
              <a:gd name="connsiteY6" fmla="*/ 1444037 h 1825147"/>
              <a:gd name="connsiteX7" fmla="*/ 1365661 w 1825147"/>
              <a:gd name="connsiteY7" fmla="*/ 1362884 h 1825147"/>
              <a:gd name="connsiteX8" fmla="*/ 1076010 w 1825147"/>
              <a:gd name="connsiteY8" fmla="*/ 1530114 h 1825147"/>
              <a:gd name="connsiteX9" fmla="*/ 1011655 w 1825147"/>
              <a:gd name="connsiteY9" fmla="*/ 1803886 h 1825147"/>
              <a:gd name="connsiteX10" fmla="*/ 813492 w 1825147"/>
              <a:gd name="connsiteY10" fmla="*/ 1803886 h 1825147"/>
              <a:gd name="connsiteX11" fmla="*/ 749137 w 1825147"/>
              <a:gd name="connsiteY11" fmla="*/ 1530114 h 1825147"/>
              <a:gd name="connsiteX12" fmla="*/ 459486 w 1825147"/>
              <a:gd name="connsiteY12" fmla="*/ 1362884 h 1825147"/>
              <a:gd name="connsiteX13" fmla="*/ 190215 w 1825147"/>
              <a:gd name="connsiteY13" fmla="*/ 1444037 h 1825147"/>
              <a:gd name="connsiteX14" fmla="*/ 91134 w 1825147"/>
              <a:gd name="connsiteY14" fmla="*/ 1272422 h 1825147"/>
              <a:gd name="connsiteX15" fmla="*/ 296050 w 1825147"/>
              <a:gd name="connsiteY15" fmla="*/ 1079803 h 1825147"/>
              <a:gd name="connsiteX16" fmla="*/ 296050 w 1825147"/>
              <a:gd name="connsiteY16" fmla="*/ 745343 h 1825147"/>
              <a:gd name="connsiteX17" fmla="*/ 91134 w 1825147"/>
              <a:gd name="connsiteY17" fmla="*/ 552725 h 1825147"/>
              <a:gd name="connsiteX18" fmla="*/ 190215 w 1825147"/>
              <a:gd name="connsiteY18" fmla="*/ 381110 h 1825147"/>
              <a:gd name="connsiteX19" fmla="*/ 459486 w 1825147"/>
              <a:gd name="connsiteY19" fmla="*/ 462263 h 1825147"/>
              <a:gd name="connsiteX20" fmla="*/ 749137 w 1825147"/>
              <a:gd name="connsiteY20" fmla="*/ 295033 h 1825147"/>
              <a:gd name="connsiteX21" fmla="*/ 813492 w 1825147"/>
              <a:gd name="connsiteY21" fmla="*/ 21261 h 1825147"/>
              <a:gd name="connsiteX22" fmla="*/ 1011655 w 1825147"/>
              <a:gd name="connsiteY22" fmla="*/ 21261 h 1825147"/>
              <a:gd name="connsiteX23" fmla="*/ 1076010 w 1825147"/>
              <a:gd name="connsiteY23" fmla="*/ 295033 h 1825147"/>
              <a:gd name="connsiteX24" fmla="*/ 1365661 w 1825147"/>
              <a:gd name="connsiteY24" fmla="*/ 462263 h 182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825147" h="1825147">
                <a:moveTo>
                  <a:pt x="1174750" y="461676"/>
                </a:moveTo>
                <a:lnTo>
                  <a:pt x="1369968" y="340770"/>
                </a:lnTo>
                <a:lnTo>
                  <a:pt x="1484377" y="455180"/>
                </a:lnTo>
                <a:lnTo>
                  <a:pt x="1363470" y="650397"/>
                </a:lnTo>
                <a:cubicBezTo>
                  <a:pt x="1410039" y="730486"/>
                  <a:pt x="1434435" y="821534"/>
                  <a:pt x="1434150" y="914177"/>
                </a:cubicBezTo>
                <a:lnTo>
                  <a:pt x="1636467" y="1022786"/>
                </a:lnTo>
                <a:lnTo>
                  <a:pt x="1594591" y="1179073"/>
                </a:lnTo>
                <a:lnTo>
                  <a:pt x="1365074" y="1171973"/>
                </a:lnTo>
                <a:cubicBezTo>
                  <a:pt x="1318999" y="1252347"/>
                  <a:pt x="1252347" y="1318999"/>
                  <a:pt x="1171973" y="1365074"/>
                </a:cubicBezTo>
                <a:lnTo>
                  <a:pt x="1179073" y="1594591"/>
                </a:lnTo>
                <a:lnTo>
                  <a:pt x="1022787" y="1636467"/>
                </a:lnTo>
                <a:lnTo>
                  <a:pt x="914177" y="1434150"/>
                </a:lnTo>
                <a:cubicBezTo>
                  <a:pt x="821533" y="1434435"/>
                  <a:pt x="730486" y="1410039"/>
                  <a:pt x="650397" y="1363471"/>
                </a:cubicBezTo>
                <a:lnTo>
                  <a:pt x="455179" y="1484377"/>
                </a:lnTo>
                <a:lnTo>
                  <a:pt x="340770" y="1369967"/>
                </a:lnTo>
                <a:lnTo>
                  <a:pt x="461677" y="1174750"/>
                </a:lnTo>
                <a:cubicBezTo>
                  <a:pt x="415108" y="1094661"/>
                  <a:pt x="390712" y="1003613"/>
                  <a:pt x="390997" y="910970"/>
                </a:cubicBezTo>
                <a:lnTo>
                  <a:pt x="188680" y="802361"/>
                </a:lnTo>
                <a:lnTo>
                  <a:pt x="230556" y="646074"/>
                </a:lnTo>
                <a:lnTo>
                  <a:pt x="460073" y="653174"/>
                </a:lnTo>
                <a:cubicBezTo>
                  <a:pt x="506148" y="572800"/>
                  <a:pt x="572800" y="506148"/>
                  <a:pt x="653174" y="460073"/>
                </a:cubicBezTo>
                <a:lnTo>
                  <a:pt x="646074" y="230556"/>
                </a:lnTo>
                <a:lnTo>
                  <a:pt x="802360" y="188680"/>
                </a:lnTo>
                <a:lnTo>
                  <a:pt x="910970" y="390997"/>
                </a:lnTo>
                <a:cubicBezTo>
                  <a:pt x="1003614" y="390712"/>
                  <a:pt x="1094661" y="415108"/>
                  <a:pt x="1174750" y="461676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="horz" wrap="square" lIns="630805" tIns="630805" rIns="630806" bIns="630806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7444248" y="1346140"/>
            <a:ext cx="4538993" cy="1291124"/>
          </a:xfrm>
          <a:custGeom>
            <a:avLst/>
            <a:gdLst>
              <a:gd name="connsiteX0" fmla="*/ 0 w 1629935"/>
              <a:gd name="connsiteY0" fmla="*/ 97796 h 977961"/>
              <a:gd name="connsiteX1" fmla="*/ 97796 w 1629935"/>
              <a:gd name="connsiteY1" fmla="*/ 0 h 977961"/>
              <a:gd name="connsiteX2" fmla="*/ 1532139 w 1629935"/>
              <a:gd name="connsiteY2" fmla="*/ 0 h 977961"/>
              <a:gd name="connsiteX3" fmla="*/ 1629935 w 1629935"/>
              <a:gd name="connsiteY3" fmla="*/ 97796 h 977961"/>
              <a:gd name="connsiteX4" fmla="*/ 1629935 w 1629935"/>
              <a:gd name="connsiteY4" fmla="*/ 880165 h 977961"/>
              <a:gd name="connsiteX5" fmla="*/ 1532139 w 1629935"/>
              <a:gd name="connsiteY5" fmla="*/ 977961 h 977961"/>
              <a:gd name="connsiteX6" fmla="*/ 97796 w 1629935"/>
              <a:gd name="connsiteY6" fmla="*/ 977961 h 977961"/>
              <a:gd name="connsiteX7" fmla="*/ 0 w 1629935"/>
              <a:gd name="connsiteY7" fmla="*/ 880165 h 977961"/>
              <a:gd name="connsiteX8" fmla="*/ 0 w 1629935"/>
              <a:gd name="connsiteY8" fmla="*/ 97796 h 97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9935" h="977961">
                <a:moveTo>
                  <a:pt x="0" y="97796"/>
                </a:moveTo>
                <a:cubicBezTo>
                  <a:pt x="0" y="43785"/>
                  <a:pt x="43785" y="0"/>
                  <a:pt x="97796" y="0"/>
                </a:cubicBezTo>
                <a:lnTo>
                  <a:pt x="1532139" y="0"/>
                </a:lnTo>
                <a:cubicBezTo>
                  <a:pt x="1586150" y="0"/>
                  <a:pt x="1629935" y="43785"/>
                  <a:pt x="1629935" y="97796"/>
                </a:cubicBezTo>
                <a:lnTo>
                  <a:pt x="1629935" y="880165"/>
                </a:lnTo>
                <a:cubicBezTo>
                  <a:pt x="1629935" y="934176"/>
                  <a:pt x="1586150" y="977961"/>
                  <a:pt x="1532139" y="977961"/>
                </a:cubicBezTo>
                <a:lnTo>
                  <a:pt x="97796" y="977961"/>
                </a:lnTo>
                <a:cubicBezTo>
                  <a:pt x="43785" y="977961"/>
                  <a:pt x="0" y="934176"/>
                  <a:pt x="0" y="880165"/>
                </a:cubicBezTo>
                <a:lnTo>
                  <a:pt x="0" y="97796"/>
                </a:lnTo>
                <a:close/>
              </a:path>
            </a:pathLst>
          </a:custGeom>
          <a:solidFill>
            <a:schemeClr val="lt1">
              <a:hueOff val="0"/>
              <a:satOff val="0"/>
              <a:lumOff val="0"/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233" tIns="177233" rIns="177233" bIns="177233" numCol="1" spcCol="1270" anchor="t" anchorCtr="0">
            <a:noAutofit/>
          </a:bodyPr>
          <a:lstStyle/>
          <a:p>
            <a:pPr marL="0" lvl="1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16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双路计算节点为主，</a:t>
            </a:r>
            <a:r>
              <a:rPr lang="en-US" altLang="zh-CN" sz="16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Cluster</a:t>
            </a:r>
            <a:r>
              <a:rPr lang="zh-CN" altLang="en-US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架构</a:t>
            </a:r>
            <a:endParaRPr lang="en-US" altLang="zh-CN" sz="16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1" indent="-285750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r>
              <a:rPr lang="zh-CN" altLang="en-US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计算密集、非大内存</a:t>
            </a:r>
            <a:r>
              <a:rPr lang="zh-CN" altLang="en-US" sz="16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需求的绝大部分</a:t>
            </a:r>
            <a:r>
              <a:rPr lang="en-US" altLang="zh-CN" sz="16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HPC</a:t>
            </a:r>
            <a:r>
              <a:rPr lang="zh-CN" altLang="en-US" sz="16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endParaRPr lang="en-US" altLang="zh-CN" sz="16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1" indent="-285750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r>
              <a:rPr lang="zh-CN" altLang="en-US" sz="16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</a:t>
            </a:r>
            <a:r>
              <a:rPr lang="zh-CN" altLang="en-US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价</a:t>
            </a:r>
            <a:r>
              <a:rPr lang="zh-CN" altLang="en-US" sz="16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比最高</a:t>
            </a:r>
            <a:endParaRPr lang="en-US" altLang="zh-CN" sz="16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环形箭头 11"/>
          <p:cNvSpPr/>
          <p:nvPr/>
        </p:nvSpPr>
        <p:spPr>
          <a:xfrm rot="688674">
            <a:off x="6016071" y="3025444"/>
            <a:ext cx="4371332" cy="3278499"/>
          </a:xfrm>
          <a:prstGeom prst="circularArrow">
            <a:avLst>
              <a:gd name="adj1" fmla="val 4688"/>
              <a:gd name="adj2" fmla="val 299029"/>
              <a:gd name="adj3" fmla="val 2526213"/>
              <a:gd name="adj4" fmla="val 15839801"/>
              <a:gd name="adj5" fmla="val 546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sp>
      <p:sp>
        <p:nvSpPr>
          <p:cNvPr id="13" name="形状 12"/>
          <p:cNvSpPr/>
          <p:nvPr/>
        </p:nvSpPr>
        <p:spPr>
          <a:xfrm>
            <a:off x="3723460" y="2473598"/>
            <a:ext cx="3176045" cy="2382034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14" name="环形箭头 13"/>
          <p:cNvSpPr/>
          <p:nvPr/>
        </p:nvSpPr>
        <p:spPr>
          <a:xfrm rot="503163">
            <a:off x="5032467" y="1042869"/>
            <a:ext cx="3424416" cy="2568312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文本框 1"/>
          <p:cNvSpPr txBox="1">
            <a:spLocks noChangeArrowheads="1"/>
          </p:cNvSpPr>
          <p:nvPr/>
        </p:nvSpPr>
        <p:spPr bwMode="auto">
          <a:xfrm>
            <a:off x="6168176" y="2040177"/>
            <a:ext cx="13249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通用计算节点</a:t>
            </a: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"/>
          <p:cNvSpPr txBox="1">
            <a:spLocks noChangeArrowheads="1"/>
          </p:cNvSpPr>
          <p:nvPr/>
        </p:nvSpPr>
        <p:spPr bwMode="auto">
          <a:xfrm>
            <a:off x="4963556" y="3395411"/>
            <a:ext cx="13249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异构</a:t>
            </a:r>
            <a:r>
              <a:rPr lang="zh-CN" altLang="en-US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计算节点</a:t>
            </a: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"/>
          <p:cNvSpPr txBox="1">
            <a:spLocks noChangeArrowheads="1"/>
          </p:cNvSpPr>
          <p:nvPr/>
        </p:nvSpPr>
        <p:spPr bwMode="auto">
          <a:xfrm>
            <a:off x="7083578" y="4493461"/>
            <a:ext cx="21365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多路胖节点</a:t>
            </a: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340" y="995244"/>
            <a:ext cx="49502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>
              <a:lnSpc>
                <a:spcPct val="150000"/>
              </a:lnSpc>
              <a:buClr>
                <a:srgbClr val="1F497D"/>
              </a:buClr>
              <a:buSzPct val="95000"/>
              <a:buFont typeface="Arial" charset="0"/>
              <a:buChar char="●"/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高性能计算中心用户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众多</a:t>
            </a:r>
            <a:endParaRPr lang="en-US" altLang="zh-CN" sz="16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  <a:p>
            <a:pPr marL="231775" indent="-231775">
              <a:lnSpc>
                <a:spcPct val="150000"/>
              </a:lnSpc>
              <a:buClr>
                <a:srgbClr val="1F497D"/>
              </a:buClr>
              <a:buSzPct val="95000"/>
              <a:buFont typeface="Arial" charset="0"/>
              <a:buChar char="●"/>
            </a:pP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应用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种类众多</a:t>
            </a:r>
            <a:endParaRPr lang="en-US" altLang="zh-CN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  <a:p>
            <a:pPr marL="231775" indent="-231775">
              <a:lnSpc>
                <a:spcPct val="150000"/>
              </a:lnSpc>
              <a:buClr>
                <a:srgbClr val="1F497D"/>
              </a:buClr>
              <a:buSzPct val="95000"/>
              <a:buFont typeface="Arial" charset="0"/>
              <a:buChar char="●"/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应用对资源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需求不尽相同</a:t>
            </a:r>
            <a:endParaRPr lang="en-US" altLang="zh-CN" sz="16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  <a:p>
            <a:pPr marL="231775" indent="-231775">
              <a:lnSpc>
                <a:spcPct val="150000"/>
              </a:lnSpc>
              <a:buClr>
                <a:srgbClr val="1F497D"/>
              </a:buClr>
              <a:buSzPct val="95000"/>
              <a:buFont typeface="Arial" charset="0"/>
              <a:buChar char="●"/>
            </a:pP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系统资源配置需要与应用需求相匹配</a:t>
            </a:r>
            <a:endParaRPr lang="en-US" altLang="zh-CN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86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9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59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9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【</a:t>
            </a:r>
            <a:r>
              <a:rPr lang="zh-CN" altLang="en-US" dirty="0" smtClean="0"/>
              <a:t>计算</a:t>
            </a:r>
            <a:r>
              <a:rPr lang="en-US" altLang="zh-CN" dirty="0" smtClean="0"/>
              <a:t>】</a:t>
            </a:r>
            <a:r>
              <a:rPr lang="zh-CN" altLang="en-US" dirty="0" smtClean="0"/>
              <a:t>针对</a:t>
            </a:r>
            <a:r>
              <a:rPr lang="en-US" altLang="zh-CN" dirty="0" smtClean="0"/>
              <a:t>HPC</a:t>
            </a:r>
            <a:r>
              <a:rPr lang="zh-CN" altLang="en-US" dirty="0" smtClean="0"/>
              <a:t>优化的计算系统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527382" y="1606362"/>
            <a:ext cx="5557212" cy="23438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刀片系统是</a:t>
            </a:r>
            <a:r>
              <a:rPr lang="en-US" altLang="zh-CN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HPC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市场主流</a:t>
            </a:r>
            <a:endParaRPr lang="en-US" altLang="zh-CN" sz="16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曙光</a:t>
            </a:r>
            <a:r>
              <a:rPr lang="en-US" altLang="zh-CN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TC4600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是专门为</a:t>
            </a:r>
            <a:r>
              <a:rPr lang="en-US" altLang="zh-CN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HPC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优化的刀片平台，功能专一，成熟可靠</a:t>
            </a:r>
            <a:endParaRPr lang="en-US" altLang="zh-CN" sz="16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6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6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7383" y="1098685"/>
            <a:ext cx="11137237" cy="4320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1F49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高性能</a:t>
            </a:r>
            <a:r>
              <a:rPr lang="zh-CN" altLang="en-US" dirty="0">
                <a:solidFill>
                  <a:srgbClr val="1F49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、高密度、高集成度、易管理</a:t>
            </a:r>
            <a:r>
              <a:rPr lang="zh-CN" altLang="en-US" dirty="0" smtClean="0">
                <a:solidFill>
                  <a:srgbClr val="1F49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性的计算系统，与应用适配的混合架构</a:t>
            </a:r>
            <a:endParaRPr lang="en-US" altLang="zh-CN" dirty="0" smtClean="0">
              <a:solidFill>
                <a:srgbClr val="1F49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93870" y="1606362"/>
            <a:ext cx="5470751" cy="234385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整机柜式服务器是极具活力的服务器新形态，其特点符合</a:t>
            </a:r>
            <a:r>
              <a:rPr lang="en-US" altLang="zh-CN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HPC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需求</a:t>
            </a:r>
            <a:endParaRPr lang="en-US" altLang="zh-CN" sz="16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曙光</a:t>
            </a:r>
            <a:r>
              <a:rPr lang="en-US" altLang="zh-CN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TC5600</a:t>
            </a:r>
          </a:p>
          <a:p>
            <a:pPr>
              <a:lnSpc>
                <a:spcPct val="150000"/>
              </a:lnSpc>
            </a:pPr>
            <a:endParaRPr lang="en-US" altLang="zh-CN" sz="16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6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/>
          <p:nvPr/>
        </p:nvPicPr>
        <p:blipFill rotWithShape="1">
          <a:blip r:embed="rId2"/>
          <a:srcRect l="8136" t="6111" r="8679" b="12842"/>
          <a:stretch/>
        </p:blipFill>
        <p:spPr bwMode="auto">
          <a:xfrm>
            <a:off x="8164155" y="2716856"/>
            <a:ext cx="3408000" cy="11856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653" y="2924944"/>
            <a:ext cx="1920000" cy="797354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矩形 8"/>
          <p:cNvSpPr/>
          <p:nvPr/>
        </p:nvSpPr>
        <p:spPr>
          <a:xfrm>
            <a:off x="527381" y="4025843"/>
            <a:ext cx="5557211" cy="23438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</a:t>
            </a:r>
            <a:r>
              <a:rPr lang="en-US" altLang="zh-CN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I980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为代表的曙光多路服务器，作为</a:t>
            </a:r>
            <a:r>
              <a:rPr lang="en-US" altLang="zh-CN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HPC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系统的胖节点，满足特殊应用需求</a:t>
            </a:r>
            <a:endParaRPr lang="en-US" altLang="zh-CN" sz="16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6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6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4" t="5058" r="13095" b="4205"/>
          <a:stretch/>
        </p:blipFill>
        <p:spPr>
          <a:xfrm>
            <a:off x="3651653" y="5176583"/>
            <a:ext cx="1920000" cy="102461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193870" y="4025843"/>
            <a:ext cx="5470751" cy="2343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曙光多款刀片和机架式服务器针对</a:t>
            </a:r>
            <a:r>
              <a:rPr lang="en-US" altLang="zh-CN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GPU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MIC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等协处理优化设计</a:t>
            </a:r>
            <a:endParaRPr lang="en-US" altLang="zh-CN" sz="16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6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6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 descr="y20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64" b="4764"/>
          <a:stretch/>
        </p:blipFill>
        <p:spPr bwMode="auto">
          <a:xfrm>
            <a:off x="7193230" y="5460367"/>
            <a:ext cx="1941852" cy="3410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4" descr="http://reseller.supermicro.com/sites/reseller/files/imagecache/600px_wide/imagelibrary/sc747_angled_opened_wide_m_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747" y="5071612"/>
            <a:ext cx="1920000" cy="111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24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【</a:t>
            </a:r>
            <a:r>
              <a:rPr lang="zh-CN" altLang="en-US" dirty="0" smtClean="0"/>
              <a:t>计算</a:t>
            </a:r>
            <a:r>
              <a:rPr lang="en-US" altLang="zh-CN" dirty="0" smtClean="0"/>
              <a:t>】TC4600E</a:t>
            </a:r>
            <a:r>
              <a:rPr lang="zh-CN" altLang="en-US" dirty="0" smtClean="0"/>
              <a:t>刀片服务器</a:t>
            </a:r>
            <a:endParaRPr lang="en-US" altLang="zh-CN" dirty="0" smtClean="0"/>
          </a:p>
        </p:txBody>
      </p:sp>
      <p:sp>
        <p:nvSpPr>
          <p:cNvPr id="4" name="矩形 3"/>
          <p:cNvSpPr/>
          <p:nvPr/>
        </p:nvSpPr>
        <p:spPr>
          <a:xfrm>
            <a:off x="-2117" y="980728"/>
            <a:ext cx="12192001" cy="54915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/>
            </a:endParaRPr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598225332"/>
              </p:ext>
            </p:extLst>
          </p:nvPr>
        </p:nvGraphicFramePr>
        <p:xfrm>
          <a:off x="-2117" y="1773244"/>
          <a:ext cx="7263904" cy="3631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矩形 7"/>
          <p:cNvSpPr>
            <a:spLocks noChangeArrowheads="1"/>
          </p:cNvSpPr>
          <p:nvPr/>
        </p:nvSpPr>
        <p:spPr bwMode="auto">
          <a:xfrm>
            <a:off x="143339" y="1144589"/>
            <a:ext cx="10693400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zh-CN" altLang="en-US" b="1" dirty="0" smtClean="0">
                <a:solidFill>
                  <a:srgbClr val="B01F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曙光</a:t>
            </a:r>
            <a:r>
              <a:rPr lang="en-US" altLang="zh-CN" b="1" dirty="0">
                <a:solidFill>
                  <a:srgbClr val="B01F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TC4600E——</a:t>
            </a:r>
            <a:r>
              <a:rPr lang="zh-CN" altLang="en-US" b="1" dirty="0">
                <a:solidFill>
                  <a:srgbClr val="B01F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成熟度高、专门针对</a:t>
            </a:r>
            <a:r>
              <a:rPr lang="en-US" altLang="zh-CN" b="1" dirty="0" smtClean="0">
                <a:solidFill>
                  <a:srgbClr val="B01F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HPC</a:t>
            </a:r>
            <a:r>
              <a:rPr lang="zh-CN" altLang="en-US" b="1" dirty="0" smtClean="0">
                <a:solidFill>
                  <a:srgbClr val="B01F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设计优化</a:t>
            </a:r>
            <a:r>
              <a:rPr lang="zh-CN" altLang="en-US" b="1" dirty="0">
                <a:solidFill>
                  <a:srgbClr val="B01F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的刀片平台</a:t>
            </a:r>
            <a:endParaRPr lang="en-US" altLang="zh-CN" b="1" dirty="0">
              <a:solidFill>
                <a:srgbClr val="B01F2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7347505" y="4387006"/>
            <a:ext cx="445346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曙光</a:t>
            </a:r>
            <a:r>
              <a:rPr lang="en-US" altLang="zh-CN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TC4600E</a:t>
            </a: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刀片服务器</a:t>
            </a:r>
            <a:endParaRPr lang="en-US" altLang="zh-CN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" y="5517232"/>
            <a:ext cx="12192000" cy="1080120"/>
          </a:xfrm>
          <a:prstGeom prst="rect">
            <a:avLst/>
          </a:prstGeom>
          <a:solidFill>
            <a:schemeClr val="accent1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233" tIns="177233" rIns="177233" bIns="177233" numCol="1" spcCol="1270" anchor="t" anchorCtr="0">
            <a:noAutofit/>
          </a:bodyPr>
          <a:lstStyle/>
          <a:p>
            <a:pPr marL="0" lvl="1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1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曙光</a:t>
            </a:r>
            <a:r>
              <a:rPr lang="en-US" altLang="zh-CN" sz="1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TC4600</a:t>
            </a:r>
            <a:r>
              <a:rPr lang="zh-CN" altLang="en-US" sz="1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已有的大规模应用案例包括：</a:t>
            </a:r>
            <a:endParaRPr lang="en-US" altLang="zh-CN" sz="14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1" indent="-285750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中科院超算中心新一代</a:t>
            </a:r>
            <a:r>
              <a:rPr lang="zh-CN" altLang="en-US" sz="1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计算系统“元”，北京市计算中心，教育网格二期（华中科技大学、清华大学等），东北大学、华东师范大学、中国科学</a:t>
            </a:r>
            <a:r>
              <a:rPr lang="zh-CN" altLang="en-US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</a:t>
            </a:r>
            <a:r>
              <a:rPr lang="zh-CN" altLang="en-US" sz="1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大学等，国家气象局，北京、上海、福建、浙江、舟山等气象局，中国环境监测总站、江苏等环境监测中心，中科院等离子体所、地质</a:t>
            </a:r>
            <a:r>
              <a:rPr lang="zh-CN" altLang="en-US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zh-CN" altLang="en-US" sz="1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地球物理所等</a:t>
            </a:r>
            <a:r>
              <a:rPr lang="en-US" altLang="zh-CN" sz="1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7672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计算</a:t>
            </a:r>
            <a:r>
              <a:rPr lang="en-US" altLang="zh-CN" dirty="0"/>
              <a:t>】</a:t>
            </a:r>
            <a:r>
              <a:rPr lang="en-US" altLang="zh-CN" dirty="0" smtClean="0"/>
              <a:t>TC4600E-LP</a:t>
            </a:r>
            <a:r>
              <a:rPr lang="zh-CN" altLang="en-US" dirty="0" smtClean="0"/>
              <a:t>刀片</a:t>
            </a:r>
            <a:r>
              <a:rPr lang="zh-CN" altLang="en-US" dirty="0"/>
              <a:t>服务器</a:t>
            </a:r>
            <a:endParaRPr lang="en-US" altLang="zh-CN" dirty="0"/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841779"/>
              </p:ext>
            </p:extLst>
          </p:nvPr>
        </p:nvGraphicFramePr>
        <p:xfrm>
          <a:off x="719404" y="3933059"/>
          <a:ext cx="7008779" cy="2315699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536171"/>
                <a:gridCol w="5472608"/>
              </a:tblGrid>
              <a:tr h="32192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8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itchFamily="34" charset="0"/>
                        </a:rPr>
                        <a:t>曙光</a:t>
                      </a:r>
                      <a:r>
                        <a:rPr kumimoji="0" lang="en-US" altLang="zh-CN" sz="18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itchFamily="34" charset="0"/>
                        </a:rPr>
                        <a:t>TC4600E-LP</a:t>
                      </a:r>
                      <a:endParaRPr kumimoji="0" lang="zh-CN" altLang="en-US" sz="18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itchFamily="34" charset="0"/>
                        <a:sym typeface="Calibri" pitchFamily="34" charset="0"/>
                      </a:endParaRPr>
                    </a:p>
                  </a:txBody>
                  <a:tcPr marL="121892" marR="121892" marT="45709" marB="45709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  <a:sym typeface="Calibri" pitchFamily="34" charset="0"/>
                      </a:endParaRPr>
                    </a:p>
                  </a:txBody>
                  <a:tcPr horzOverflow="overflow"/>
                </a:tc>
              </a:tr>
              <a:tr h="4209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itchFamily="34" charset="-122"/>
                        </a:rPr>
                        <a:t>节能</a:t>
                      </a:r>
                      <a:endParaRPr kumimoji="0" lang="en-US" altLang="zh-CN" sz="16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itchFamily="34" charset="-122"/>
                      </a:endParaRPr>
                    </a:p>
                  </a:txBody>
                  <a:tcPr marL="121892" marR="121892" marT="45709" marB="4570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itchFamily="34" charset="-122"/>
                        </a:rPr>
                        <a:t>风扇功耗降低</a:t>
                      </a:r>
                      <a:r>
                        <a:rPr kumimoji="0" lang="en-US" altLang="zh-CN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itchFamily="34" charset="-122"/>
                        </a:rPr>
                        <a:t>70%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itchFamily="34" charset="-122"/>
                        </a:rPr>
                        <a:t>空调系统降低</a:t>
                      </a:r>
                      <a:r>
                        <a:rPr kumimoji="0" lang="en-US" altLang="zh-CN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itchFamily="34" charset="-122"/>
                        </a:rPr>
                        <a:t>80%</a:t>
                      </a:r>
                      <a:endParaRPr kumimoji="0" lang="en-US" altLang="zh-CN" sz="16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itchFamily="34" charset="-122"/>
                      </a:endParaRPr>
                    </a:p>
                  </a:txBody>
                  <a:tcPr marL="121892" marR="121892" marT="45709" marB="45709" anchor="ctr" horzOverflow="overflow"/>
                </a:tc>
              </a:tr>
              <a:tr h="2723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itchFamily="34" charset="0"/>
                        </a:rPr>
                        <a:t>PUE</a:t>
                      </a:r>
                      <a:endParaRPr kumimoji="0" lang="en-US" altLang="zh-CN" sz="16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Calibri" pitchFamily="34" charset="0"/>
                      </a:endParaRPr>
                    </a:p>
                  </a:txBody>
                  <a:tcPr marL="121892" marR="121892" marT="45709" marB="4570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altLang="zh-CN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itchFamily="34" charset="-122"/>
                        </a:rPr>
                        <a:t>1.2</a:t>
                      </a:r>
                      <a:endParaRPr kumimoji="0" lang="en-US" altLang="zh-CN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itchFamily="34" charset="-122"/>
                      </a:endParaRPr>
                    </a:p>
                  </a:txBody>
                  <a:tcPr marL="121892" marR="121892" marT="45709" marB="45709" anchor="ctr" horzOverflow="overflow"/>
                </a:tc>
              </a:tr>
              <a:tr h="3650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zh-CN" altLang="zh-CN" sz="160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噪音</a:t>
                      </a:r>
                      <a:endParaRPr kumimoji="0" lang="zh-CN" altLang="en-US" sz="16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Calibri" pitchFamily="34" charset="0"/>
                      </a:endParaRPr>
                    </a:p>
                  </a:txBody>
                  <a:tcPr marL="121892" marR="121892" marT="45709" marB="45709" anchor="ctr" horzOverflow="overflow"/>
                </a:tc>
                <a:tc>
                  <a:txBody>
                    <a:bodyPr/>
                    <a:lstStyle/>
                    <a:p>
                      <a:pPr marL="0" indent="0" ea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buFont typeface="Arial" pitchFamily="34" charset="0"/>
                        <a:buNone/>
                      </a:pPr>
                      <a:r>
                        <a:rPr lang="zh-CN" altLang="en-US" sz="160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明显降噪，单箱满载</a:t>
                      </a:r>
                      <a:r>
                        <a:rPr lang="en-US" altLang="zh-CN" sz="160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50dB</a:t>
                      </a:r>
                      <a:r>
                        <a:rPr lang="zh-CN" altLang="en-US" sz="160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以内</a:t>
                      </a:r>
                      <a:endParaRPr kumimoji="0" lang="en-US" altLang="zh-CN" sz="16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itchFamily="34" charset="-122"/>
                      </a:endParaRPr>
                    </a:p>
                  </a:txBody>
                  <a:tcPr marL="121892" marR="121892" marT="45709" marB="45709" anchor="ctr" horzOverflow="overflow"/>
                </a:tc>
              </a:tr>
              <a:tr h="3163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zh-CN" altLang="zh-CN" sz="160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可靠性</a:t>
                      </a:r>
                      <a:endParaRPr kumimoji="0" lang="en-US" altLang="en-US" sz="16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Calibri" pitchFamily="34" charset="0"/>
                      </a:endParaRPr>
                    </a:p>
                  </a:txBody>
                  <a:tcPr marL="121892" marR="121892" marT="45709" marB="4570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zh-CN" altLang="en-US" sz="160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有效</a:t>
                      </a:r>
                      <a:r>
                        <a:rPr lang="zh-CN" altLang="zh-CN" sz="160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降低</a:t>
                      </a:r>
                      <a:r>
                        <a:rPr lang="en-US" altLang="zh-CN" sz="160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CPU</a:t>
                      </a:r>
                      <a:r>
                        <a:rPr lang="zh-CN" altLang="en-US" sz="160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和系统温度，提高元器件寿命</a:t>
                      </a:r>
                      <a:endParaRPr kumimoji="0" lang="en-US" altLang="zh-CN" sz="16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itchFamily="34" charset="-122"/>
                      </a:endParaRPr>
                    </a:p>
                  </a:txBody>
                  <a:tcPr marL="121892" marR="121892" marT="45709" marB="45709" anchor="ctr" horzOverflow="overflow"/>
                </a:tc>
              </a:tr>
              <a:tr h="3352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zh-CN" altLang="zh-CN" sz="160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性能</a:t>
                      </a:r>
                      <a:endParaRPr kumimoji="0" lang="zh-CN" altLang="en-US" sz="16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Calibri" pitchFamily="34" charset="0"/>
                      </a:endParaRPr>
                    </a:p>
                  </a:txBody>
                  <a:tcPr marL="121892" marR="121892" marT="45709" marB="4570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CPU</a:t>
                      </a:r>
                      <a:r>
                        <a:rPr lang="zh-CN" altLang="zh-CN" sz="160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可超频运行</a:t>
                      </a:r>
                      <a:r>
                        <a:rPr lang="zh-CN" altLang="en-US" sz="160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160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性能提高</a:t>
                      </a:r>
                      <a:r>
                        <a:rPr lang="en-US" altLang="zh-CN" sz="160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5%</a:t>
                      </a:r>
                      <a:endParaRPr kumimoji="0" lang="zh-CN" altLang="en-US" sz="16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Calibri" pitchFamily="34" charset="0"/>
                      </a:endParaRPr>
                    </a:p>
                  </a:txBody>
                  <a:tcPr marL="121892" marR="121892" marT="45709" marB="45709" anchor="ctr" horzOverflow="overflow"/>
                </a:tc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1" y="1268247"/>
            <a:ext cx="4080000" cy="1554502"/>
          </a:xfrm>
          <a:prstGeom prst="rect">
            <a:avLst/>
          </a:prstGeom>
        </p:spPr>
      </p:pic>
      <p:pic>
        <p:nvPicPr>
          <p:cNvPr id="6" name="Picture 2" descr="C:\Users\wuhongjie\Desktop\tu\水冷刀片.119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40" t="5552" r="7987" b="7011"/>
          <a:stretch>
            <a:fillRect/>
          </a:stretch>
        </p:blipFill>
        <p:spPr bwMode="auto">
          <a:xfrm>
            <a:off x="4703845" y="1116265"/>
            <a:ext cx="3456384" cy="1737385"/>
          </a:xfrm>
          <a:prstGeom prst="rect">
            <a:avLst/>
          </a:prstGeom>
          <a:noFill/>
        </p:spPr>
      </p:pic>
      <p:pic>
        <p:nvPicPr>
          <p:cNvPr id="7" name="Picture 2" descr="C:\Users\wuhongjie\Desktop\tu\整柜4600.jpg"/>
          <p:cNvPicPr>
            <a:picLocks noChangeAspect="1" noChangeArrowheads="1"/>
          </p:cNvPicPr>
          <p:nvPr/>
        </p:nvPicPr>
        <p:blipFill>
          <a:blip r:embed="rId4" cstate="print"/>
          <a:srcRect l="16426" t="3263" r="15345" b="2936"/>
          <a:stretch>
            <a:fillRect/>
          </a:stretch>
        </p:blipFill>
        <p:spPr bwMode="auto">
          <a:xfrm>
            <a:off x="8592279" y="1176430"/>
            <a:ext cx="3271445" cy="5225225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1739708" y="2912020"/>
            <a:ext cx="6852571" cy="843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 </a:t>
            </a:r>
            <a:r>
              <a:rPr lang="en-US" altLang="zh-CN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TC4600E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进行液冷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改造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设计，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技术成熟并有效控制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成本</a:t>
            </a:r>
            <a:endParaRPr lang="en-US" altLang="zh-CN" sz="14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</a:t>
            </a: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了液冷高性能计算机的产业化</a:t>
            </a:r>
            <a:r>
              <a:rPr lang="zh-CN" altLang="en-US" sz="1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endParaRPr lang="en-US" altLang="zh-CN" sz="14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高性能</a:t>
            </a: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计算进入液冷时代</a:t>
            </a:r>
            <a:r>
              <a:rPr lang="zh-CN" altLang="en-US" sz="1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endParaRPr lang="en-US" altLang="zh-CN" sz="1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031" y="2912020"/>
            <a:ext cx="1519500" cy="92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44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【</a:t>
            </a:r>
            <a:r>
              <a:rPr lang="zh-CN" altLang="en-US" dirty="0" smtClean="0"/>
              <a:t>计算</a:t>
            </a:r>
            <a:r>
              <a:rPr lang="en-US" altLang="zh-CN" dirty="0" smtClean="0"/>
              <a:t>】TC5600-H</a:t>
            </a:r>
            <a:r>
              <a:rPr lang="zh-CN" altLang="en-US" dirty="0" smtClean="0"/>
              <a:t>整机柜服务器</a:t>
            </a:r>
            <a:endParaRPr lang="en-US" altLang="zh-C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" r="3791"/>
          <a:stretch/>
        </p:blipFill>
        <p:spPr bwMode="auto">
          <a:xfrm>
            <a:off x="6672064" y="3501008"/>
            <a:ext cx="5472608" cy="2286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1723099090"/>
              </p:ext>
            </p:extLst>
          </p:nvPr>
        </p:nvGraphicFramePr>
        <p:xfrm>
          <a:off x="275963" y="1074946"/>
          <a:ext cx="11676688" cy="206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4206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0" t="30313" r="14933" b="23750"/>
          <a:stretch/>
        </p:blipFill>
        <p:spPr>
          <a:xfrm>
            <a:off x="7337283" y="1124800"/>
            <a:ext cx="3847284" cy="1224136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12392"/>
              </p:ext>
            </p:extLst>
          </p:nvPr>
        </p:nvGraphicFramePr>
        <p:xfrm>
          <a:off x="4175788" y="1045474"/>
          <a:ext cx="7068925" cy="548179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85109"/>
                <a:gridCol w="5683816"/>
              </a:tblGrid>
              <a:tr h="1421487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6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上下各</a:t>
                      </a:r>
                      <a:r>
                        <a:rPr lang="en-US" altLang="zh-CN" sz="16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20U</a:t>
                      </a:r>
                      <a:r>
                        <a:rPr lang="zh-CN" altLang="en-US" sz="16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节点空间，</a:t>
                      </a:r>
                      <a:endParaRPr lang="en-US" altLang="zh-CN" sz="1600" kern="100" dirty="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6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每</a:t>
                      </a:r>
                      <a:r>
                        <a:rPr lang="en-US" altLang="zh-CN" sz="16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4U</a:t>
                      </a:r>
                      <a:r>
                        <a:rPr lang="zh-CN" altLang="en-US" sz="16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为一个单元</a:t>
                      </a:r>
                      <a:endParaRPr lang="en-US" altLang="zh-CN" sz="1600" kern="100" dirty="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altLang="zh-CN" sz="1600" kern="100" dirty="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4U</a:t>
                      </a:r>
                      <a:r>
                        <a:rPr lang="zh-CN" altLang="en-US" sz="16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节点仓含节点机框、</a:t>
                      </a:r>
                      <a:endParaRPr lang="en-US" altLang="zh-CN" sz="1600" kern="100" dirty="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2+1</a:t>
                      </a:r>
                      <a:r>
                        <a:rPr lang="zh-CN" altLang="en-US" sz="16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冗余风扇模块、背板等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279339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刀片节点无电源、风扇设计，减少故障点，提高</a:t>
                      </a: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MTBF</a:t>
                      </a:r>
                      <a:endParaRPr lang="zh-CN" altLang="en-US" sz="1600" b="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1600" b="1" kern="100" dirty="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SR60T-G20</a:t>
                      </a:r>
                      <a:r>
                        <a:rPr lang="zh-CN" altLang="en-US" sz="1600" b="1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刀片节点</a:t>
                      </a:r>
                      <a:endParaRPr lang="en-US" altLang="zh-CN" sz="1600" b="1" kern="100" dirty="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6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6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1U TWIN</a:t>
                      </a:r>
                      <a:r>
                        <a:rPr lang="zh-CN" altLang="en-US" sz="16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en-US" altLang="zh-CN" sz="1600" kern="100" dirty="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26447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处理器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支持</a:t>
                      </a:r>
                      <a:r>
                        <a:rPr lang="en-US" altLang="zh-CN" sz="12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12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颗 </a:t>
                      </a:r>
                      <a:r>
                        <a:rPr lang="en-US" sz="12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Intel </a:t>
                      </a:r>
                      <a:r>
                        <a:rPr 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Xeon </a:t>
                      </a:r>
                      <a:r>
                        <a:rPr lang="en-US" sz="12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E5-2600</a:t>
                      </a:r>
                      <a:r>
                        <a:rPr lang="en-US" sz="1200" kern="100" baseline="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v3</a:t>
                      </a:r>
                      <a:r>
                        <a:rPr lang="zh-CN" sz="12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系列处理器</a:t>
                      </a:r>
                      <a:endParaRPr lang="en-US" altLang="zh-CN" sz="1200" kern="100" dirty="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（支持</a:t>
                      </a: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TDP 135W</a:t>
                      </a:r>
                      <a:r>
                        <a:rPr lang="zh-CN" alt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275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内存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zh-CN" sz="12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个</a:t>
                      </a:r>
                      <a:r>
                        <a:rPr 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内存插槽 </a:t>
                      </a:r>
                      <a:r>
                        <a:rPr lang="zh-CN" altLang="en-US" sz="12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，支持</a:t>
                      </a:r>
                      <a:r>
                        <a:rPr lang="en-US" altLang="zh-CN" sz="12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DDR4 2133/1866/1600MHz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275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SAS</a:t>
                      </a:r>
                      <a:r>
                        <a:rPr 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控制器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6.0Gb/s </a:t>
                      </a:r>
                      <a:r>
                        <a:rPr 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SAS</a:t>
                      </a:r>
                      <a:r>
                        <a:rPr 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控制器，提供</a:t>
                      </a:r>
                      <a:r>
                        <a:rPr 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RAID 0/1/10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275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磁盘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提供</a:t>
                      </a:r>
                      <a:r>
                        <a:rPr lang="zh-CN" sz="12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本地</a:t>
                      </a:r>
                      <a:r>
                        <a:rPr lang="en-US" altLang="zh-CN" sz="12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sz="12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个</a:t>
                      </a:r>
                      <a:r>
                        <a:rPr 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2.5</a:t>
                      </a:r>
                      <a:r>
                        <a:rPr 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”热插</a:t>
                      </a:r>
                      <a:r>
                        <a:rPr lang="zh-CN" sz="12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拔</a:t>
                      </a:r>
                      <a:r>
                        <a:rPr lang="en-US" altLang="zh-CN" sz="12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+2</a:t>
                      </a:r>
                      <a:r>
                        <a:rPr lang="zh-CN" altLang="en-US" sz="12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个非热插拔</a:t>
                      </a:r>
                      <a:r>
                        <a:rPr lang="en-US" sz="12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SAS/SATA/SSD</a:t>
                      </a:r>
                      <a:r>
                        <a:rPr lang="zh-CN" sz="12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磁盘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275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VGA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集成图形</a:t>
                      </a:r>
                      <a:r>
                        <a:rPr lang="zh-CN" sz="12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控制器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872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高速网络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PCI-E 3.0 x16</a:t>
                      </a:r>
                      <a:r>
                        <a:rPr lang="zh-CN" alt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接口，支持</a:t>
                      </a:r>
                      <a:r>
                        <a:rPr 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56Gbps FDR </a:t>
                      </a:r>
                      <a:r>
                        <a:rPr lang="zh-CN" alt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或 </a:t>
                      </a: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100Gb EDR </a:t>
                      </a:r>
                      <a:r>
                        <a:rPr lang="en-US" altLang="zh-CN" sz="1200" b="0" kern="100" dirty="0" err="1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InfiniBand</a:t>
                      </a:r>
                      <a:endParaRPr lang="en-US" altLang="zh-CN" sz="12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或</a:t>
                      </a:r>
                      <a:r>
                        <a:rPr lang="en-US" sz="120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10GE/40GE</a:t>
                      </a:r>
                      <a:r>
                        <a:rPr lang="zh-CN" altLang="en-US" sz="120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万兆以太网</a:t>
                      </a:r>
                      <a:endParaRPr lang="en-US" altLang="zh-CN" sz="120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275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千兆网络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双</a:t>
                      </a:r>
                      <a:r>
                        <a:rPr 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千兆以太网控制器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275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系统管理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板载</a:t>
                      </a:r>
                      <a:r>
                        <a:rPr 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BMC</a:t>
                      </a:r>
                      <a:r>
                        <a:rPr 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管理芯片，符合</a:t>
                      </a:r>
                      <a:r>
                        <a:rPr 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IPMI2.0</a:t>
                      </a:r>
                      <a:r>
                        <a:rPr 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标准的管理功能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计算</a:t>
            </a:r>
            <a:r>
              <a:rPr lang="en-US" altLang="zh-CN" dirty="0"/>
              <a:t>】TC5600-H</a:t>
            </a:r>
            <a:r>
              <a:rPr lang="zh-CN" altLang="en-US" dirty="0"/>
              <a:t>整机柜服务器</a:t>
            </a:r>
            <a:endParaRPr lang="en-US" altLang="zh-CN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3" t="15001" r="40550" b="9400"/>
          <a:stretch/>
        </p:blipFill>
        <p:spPr>
          <a:xfrm>
            <a:off x="617860" y="1332130"/>
            <a:ext cx="3072341" cy="4977193"/>
          </a:xfrm>
          <a:prstGeom prst="rect">
            <a:avLst/>
          </a:prstGeom>
        </p:spPr>
      </p:pic>
      <p:pic>
        <p:nvPicPr>
          <p:cNvPr id="9218" name="图片 586" descr="1U twins no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744" y="2924947"/>
            <a:ext cx="3840000" cy="73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17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【</a:t>
            </a:r>
            <a:r>
              <a:rPr lang="zh-CN" altLang="en-US" dirty="0" smtClean="0"/>
              <a:t>计算</a:t>
            </a:r>
            <a:r>
              <a:rPr lang="en-US" altLang="zh-CN" dirty="0" smtClean="0"/>
              <a:t>】</a:t>
            </a:r>
            <a:r>
              <a:rPr lang="zh-CN" altLang="en-US" dirty="0" smtClean="0"/>
              <a:t>多</a:t>
            </a:r>
            <a:r>
              <a:rPr lang="zh-CN" altLang="en-US" dirty="0"/>
              <a:t>路</a:t>
            </a:r>
            <a:r>
              <a:rPr lang="zh-CN" altLang="en-US" dirty="0" smtClean="0"/>
              <a:t>胖</a:t>
            </a:r>
            <a:r>
              <a:rPr lang="zh-CN" altLang="en-US" dirty="0"/>
              <a:t>节点</a:t>
            </a:r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>
            <a:off x="2837163" y="2974452"/>
            <a:ext cx="6244167" cy="0"/>
          </a:xfrm>
          <a:prstGeom prst="line">
            <a:avLst/>
          </a:prstGeom>
          <a:noFill/>
          <a:ln w="3175">
            <a:solidFill>
              <a:srgbClr val="FFFFFF">
                <a:alpha val="14902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Line 17"/>
          <p:cNvSpPr>
            <a:spLocks noChangeShapeType="1"/>
          </p:cNvSpPr>
          <p:nvPr/>
        </p:nvSpPr>
        <p:spPr bwMode="auto">
          <a:xfrm>
            <a:off x="2782130" y="2735748"/>
            <a:ext cx="6244167" cy="0"/>
          </a:xfrm>
          <a:prstGeom prst="line">
            <a:avLst/>
          </a:prstGeom>
          <a:solidFill>
            <a:schemeClr val="accent5"/>
          </a:solidFill>
          <a:ln w="3175">
            <a:solidFill>
              <a:srgbClr val="FFFFFF">
                <a:alpha val="14902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782128" y="1730311"/>
            <a:ext cx="5961896" cy="9647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endParaRPr lang="en-US" altLang="zh-CN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164673" y="2886691"/>
            <a:ext cx="5961896" cy="9647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2736980" y="4133585"/>
            <a:ext cx="5961896" cy="9647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3318445" y="5276064"/>
            <a:ext cx="5961896" cy="9647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Group 23"/>
          <p:cNvGrpSpPr>
            <a:grpSpLocks/>
          </p:cNvGrpSpPr>
          <p:nvPr/>
        </p:nvGrpSpPr>
        <p:grpSpPr bwMode="auto">
          <a:xfrm>
            <a:off x="1404177" y="1628803"/>
            <a:ext cx="1651000" cy="1236663"/>
            <a:chOff x="0" y="0"/>
            <a:chExt cx="827" cy="826"/>
          </a:xfrm>
        </p:grpSpPr>
        <p:sp>
          <p:nvSpPr>
            <p:cNvPr id="14" name="Oval 6"/>
            <p:cNvSpPr>
              <a:spLocks noChangeArrowheads="1"/>
            </p:cNvSpPr>
            <p:nvPr/>
          </p:nvSpPr>
          <p:spPr bwMode="auto">
            <a:xfrm>
              <a:off x="0" y="0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15" name="Oval 7"/>
            <p:cNvSpPr>
              <a:spLocks noChangeArrowheads="1"/>
            </p:cNvSpPr>
            <p:nvPr/>
          </p:nvSpPr>
          <p:spPr bwMode="auto">
            <a:xfrm>
              <a:off x="34" y="34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16" name="Oval 8"/>
            <p:cNvSpPr>
              <a:spLocks noChangeArrowheads="1"/>
            </p:cNvSpPr>
            <p:nvPr/>
          </p:nvSpPr>
          <p:spPr bwMode="auto">
            <a:xfrm>
              <a:off x="68" y="70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29803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endParaRPr>
            </a:p>
          </p:txBody>
        </p:sp>
      </p:grp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499430" y="1943589"/>
            <a:ext cx="14435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1 </a:t>
            </a:r>
            <a:r>
              <a:rPr lang="zh-CN" altLang="en-US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单机性能高</a:t>
            </a:r>
            <a:endParaRPr lang="zh-CN" altLang="en-US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grpSp>
        <p:nvGrpSpPr>
          <p:cNvPr id="18" name="Group 28"/>
          <p:cNvGrpSpPr>
            <a:grpSpLocks/>
          </p:cNvGrpSpPr>
          <p:nvPr/>
        </p:nvGrpSpPr>
        <p:grpSpPr bwMode="auto">
          <a:xfrm>
            <a:off x="8846377" y="2792901"/>
            <a:ext cx="1651000" cy="1236663"/>
            <a:chOff x="0" y="0"/>
            <a:chExt cx="827" cy="826"/>
          </a:xfrm>
        </p:grpSpPr>
        <p:sp>
          <p:nvSpPr>
            <p:cNvPr id="19" name="Oval 13"/>
            <p:cNvSpPr>
              <a:spLocks noChangeArrowheads="1"/>
            </p:cNvSpPr>
            <p:nvPr/>
          </p:nvSpPr>
          <p:spPr bwMode="auto">
            <a:xfrm>
              <a:off x="0" y="0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20" name="Oval 14"/>
            <p:cNvSpPr>
              <a:spLocks noChangeArrowheads="1"/>
            </p:cNvSpPr>
            <p:nvPr/>
          </p:nvSpPr>
          <p:spPr bwMode="auto">
            <a:xfrm>
              <a:off x="34" y="34"/>
              <a:ext cx="758" cy="758"/>
            </a:xfrm>
            <a:prstGeom prst="ellipse">
              <a:avLst/>
            </a:prstGeom>
            <a:noFill/>
            <a:ln w="38100">
              <a:solidFill>
                <a:schemeClr val="accent1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21" name="Oval 15"/>
            <p:cNvSpPr>
              <a:spLocks noChangeArrowheads="1"/>
            </p:cNvSpPr>
            <p:nvPr/>
          </p:nvSpPr>
          <p:spPr bwMode="auto">
            <a:xfrm>
              <a:off x="68" y="70"/>
              <a:ext cx="690" cy="690"/>
            </a:xfrm>
            <a:prstGeom prst="ellipse">
              <a:avLst/>
            </a:prstGeom>
            <a:noFill/>
            <a:ln w="38100">
              <a:solidFill>
                <a:schemeClr val="accent1">
                  <a:alpha val="29803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endParaRPr>
            </a:p>
          </p:txBody>
        </p:sp>
      </p:grp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8941630" y="3102464"/>
            <a:ext cx="14414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2 </a:t>
            </a:r>
            <a:r>
              <a:rPr lang="zh-CN" altLang="en-US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内存容量更大</a:t>
            </a:r>
            <a:endParaRPr lang="zh-CN" altLang="en-US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grpSp>
        <p:nvGrpSpPr>
          <p:cNvPr id="23" name="Group 33"/>
          <p:cNvGrpSpPr>
            <a:grpSpLocks/>
          </p:cNvGrpSpPr>
          <p:nvPr/>
        </p:nvGrpSpPr>
        <p:grpSpPr bwMode="auto">
          <a:xfrm>
            <a:off x="1391477" y="3927958"/>
            <a:ext cx="1651000" cy="1236662"/>
            <a:chOff x="0" y="0"/>
            <a:chExt cx="827" cy="826"/>
          </a:xfrm>
        </p:grpSpPr>
        <p:sp>
          <p:nvSpPr>
            <p:cNvPr id="24" name="Oval 20"/>
            <p:cNvSpPr>
              <a:spLocks noChangeArrowheads="1"/>
            </p:cNvSpPr>
            <p:nvPr/>
          </p:nvSpPr>
          <p:spPr bwMode="auto">
            <a:xfrm>
              <a:off x="0" y="0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25" name="Oval 21"/>
            <p:cNvSpPr>
              <a:spLocks noChangeArrowheads="1"/>
            </p:cNvSpPr>
            <p:nvPr/>
          </p:nvSpPr>
          <p:spPr bwMode="auto">
            <a:xfrm>
              <a:off x="34" y="34"/>
              <a:ext cx="758" cy="758"/>
            </a:xfrm>
            <a:prstGeom prst="ellipse">
              <a:avLst/>
            </a:prstGeom>
            <a:noFill/>
            <a:ln w="38100">
              <a:solidFill>
                <a:schemeClr val="hlink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26" name="Oval 22"/>
            <p:cNvSpPr>
              <a:spLocks noChangeArrowheads="1"/>
            </p:cNvSpPr>
            <p:nvPr/>
          </p:nvSpPr>
          <p:spPr bwMode="auto">
            <a:xfrm>
              <a:off x="68" y="70"/>
              <a:ext cx="690" cy="690"/>
            </a:xfrm>
            <a:prstGeom prst="ellipse">
              <a:avLst/>
            </a:prstGeom>
            <a:noFill/>
            <a:ln w="38100">
              <a:solidFill>
                <a:schemeClr val="hlink">
                  <a:alpha val="29803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endParaRPr>
            </a:p>
          </p:txBody>
        </p:sp>
      </p:grp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1486730" y="4227998"/>
            <a:ext cx="14435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3 </a:t>
            </a:r>
            <a:r>
              <a:rPr lang="zh-CN" altLang="en-US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更高本地</a:t>
            </a:r>
            <a:r>
              <a:rPr lang="en-US" altLang="zh-CN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IO</a:t>
            </a:r>
            <a:endParaRPr lang="zh-CN" altLang="en-US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3537183" y="5373218"/>
            <a:ext cx="527283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更大的空间，丰富的插槽，可以适合插入各种类型的外插卡，提供更为灵活的配置和扩展</a:t>
            </a:r>
            <a:endParaRPr lang="en-US" altLang="zh-CN" sz="1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3098316" y="4333537"/>
            <a:ext cx="533541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8-24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块的本地硬盘扩展能力，提供更高的存储性能和更大的存储空间</a:t>
            </a:r>
            <a:endParaRPr lang="en-US" altLang="zh-CN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3318447" y="2991872"/>
            <a:ext cx="5491572" cy="83099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/>
            <a:r>
              <a:rPr lang="zh-CN" altLang="en-US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某些</a:t>
            </a:r>
            <a:r>
              <a:rPr lang="en-US" altLang="zh-CN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HPC</a:t>
            </a:r>
            <a:r>
              <a:rPr lang="zh-CN" altLang="en-US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应用需要非常大的单机内存容量，比如序列拼接、电磁仿真等应用，胖节点具有</a:t>
            </a:r>
            <a:r>
              <a:rPr lang="en-US" altLang="zh-CN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1-8TB</a:t>
            </a:r>
            <a:r>
              <a:rPr lang="zh-CN" altLang="en-US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海量内存的扩展性，满足此类应用</a:t>
            </a:r>
            <a:endParaRPr lang="en-US" altLang="zh-CN" sz="1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3055177" y="1797188"/>
            <a:ext cx="5643699" cy="58477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/>
            <a:r>
              <a:rPr lang="zh-CN" altLang="en-US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最大</a:t>
            </a:r>
            <a:r>
              <a:rPr lang="en-US" altLang="zh-CN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CPU</a:t>
            </a:r>
            <a:r>
              <a:rPr lang="zh-CN" altLang="en-US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核心数可</a:t>
            </a:r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扩展</a:t>
            </a:r>
            <a:r>
              <a:rPr lang="zh-CN" altLang="en-US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至</a:t>
            </a:r>
            <a:r>
              <a:rPr lang="en-US" altLang="zh-CN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144</a:t>
            </a:r>
            <a:r>
              <a:rPr lang="zh-CN" altLang="en-US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核心</a:t>
            </a:r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，</a:t>
            </a:r>
            <a:r>
              <a:rPr lang="zh-CN" altLang="en-US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提供更</a:t>
            </a:r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高的单机性能，对于</a:t>
            </a:r>
            <a:r>
              <a:rPr lang="zh-CN" altLang="en-US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共享</a:t>
            </a:r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内存</a:t>
            </a:r>
            <a:r>
              <a:rPr lang="zh-CN" altLang="en-US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并行</a:t>
            </a:r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程序提供更大的扩展性</a:t>
            </a:r>
            <a:endParaRPr lang="en-US" altLang="zh-CN" sz="1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grpSp>
        <p:nvGrpSpPr>
          <p:cNvPr id="32" name="Group 38"/>
          <p:cNvGrpSpPr>
            <a:grpSpLocks/>
          </p:cNvGrpSpPr>
          <p:nvPr/>
        </p:nvGrpSpPr>
        <p:grpSpPr bwMode="auto">
          <a:xfrm>
            <a:off x="8846377" y="5174151"/>
            <a:ext cx="1651000" cy="1236663"/>
            <a:chOff x="0" y="0"/>
            <a:chExt cx="827" cy="826"/>
          </a:xfrm>
        </p:grpSpPr>
        <p:sp>
          <p:nvSpPr>
            <p:cNvPr id="33" name="Oval 27"/>
            <p:cNvSpPr>
              <a:spLocks noChangeArrowheads="1"/>
            </p:cNvSpPr>
            <p:nvPr/>
          </p:nvSpPr>
          <p:spPr bwMode="auto">
            <a:xfrm>
              <a:off x="0" y="0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34" name="Oval 28"/>
            <p:cNvSpPr>
              <a:spLocks noChangeArrowheads="1"/>
            </p:cNvSpPr>
            <p:nvPr/>
          </p:nvSpPr>
          <p:spPr bwMode="auto">
            <a:xfrm>
              <a:off x="34" y="34"/>
              <a:ext cx="758" cy="758"/>
            </a:xfrm>
            <a:prstGeom prst="ellipse">
              <a:avLst/>
            </a:prstGeom>
            <a:noFill/>
            <a:ln w="38100">
              <a:solidFill>
                <a:schemeClr val="accent2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35" name="Oval 29"/>
            <p:cNvSpPr>
              <a:spLocks noChangeArrowheads="1"/>
            </p:cNvSpPr>
            <p:nvPr/>
          </p:nvSpPr>
          <p:spPr bwMode="auto">
            <a:xfrm>
              <a:off x="68" y="70"/>
              <a:ext cx="690" cy="690"/>
            </a:xfrm>
            <a:prstGeom prst="ellipse">
              <a:avLst/>
            </a:prstGeom>
            <a:noFill/>
            <a:ln w="38100">
              <a:solidFill>
                <a:schemeClr val="accent2">
                  <a:alpha val="29803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endParaRPr>
            </a:p>
          </p:txBody>
        </p:sp>
      </p:grpSp>
      <p:sp>
        <p:nvSpPr>
          <p:cNvPr id="36" name="Text Box 30"/>
          <p:cNvSpPr txBox="1">
            <a:spLocks noChangeArrowheads="1"/>
          </p:cNvSpPr>
          <p:nvPr/>
        </p:nvSpPr>
        <p:spPr bwMode="auto">
          <a:xfrm>
            <a:off x="8941630" y="5482126"/>
            <a:ext cx="15769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4 </a:t>
            </a:r>
            <a:r>
              <a:rPr lang="zh-CN" altLang="en-US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丰富的扩展能力</a:t>
            </a:r>
            <a:endParaRPr lang="zh-CN" altLang="en-US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58221" y="1052737"/>
            <a:ext cx="11498419" cy="4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1F497D"/>
              </a:buClr>
              <a:buSzPct val="95000"/>
              <a:buFont typeface="Wingdings" panose="05000000000000000000" pitchFamily="2" charset="2"/>
              <a:buChar char="p"/>
            </a:pP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部分</a:t>
            </a:r>
            <a:r>
              <a:rPr lang="en-US" altLang="zh-CN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HPC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应用需要多路胖节点进行支撑，一般的双路计算节点不满足其资源需求</a:t>
            </a:r>
            <a:endParaRPr lang="en-US" altLang="zh-CN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02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【</a:t>
            </a:r>
            <a:r>
              <a:rPr lang="zh-CN" altLang="en-US" dirty="0" smtClean="0"/>
              <a:t>计算</a:t>
            </a:r>
            <a:r>
              <a:rPr lang="en-US" altLang="zh-CN" dirty="0" smtClean="0"/>
              <a:t>】</a:t>
            </a:r>
            <a:r>
              <a:rPr lang="zh-CN" altLang="en-US" dirty="0" smtClean="0"/>
              <a:t>多路胖节点</a:t>
            </a:r>
            <a:endParaRPr lang="zh-CN" altLang="en-US" dirty="0"/>
          </a:p>
        </p:txBody>
      </p:sp>
      <p:graphicFrame>
        <p:nvGraphicFramePr>
          <p:cNvPr id="4" name="图示 3"/>
          <p:cNvGraphicFramePr/>
          <p:nvPr>
            <p:extLst/>
          </p:nvPr>
        </p:nvGraphicFramePr>
        <p:xfrm>
          <a:off x="475452" y="1196752"/>
          <a:ext cx="11093157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5945" y="1874723"/>
            <a:ext cx="2400000" cy="900025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012575" y="1634774"/>
            <a:ext cx="2380428" cy="131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0" descr="I840-G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9" b="18448"/>
          <a:stretch>
            <a:fillRect/>
          </a:stretch>
        </p:blipFill>
        <p:spPr bwMode="auto">
          <a:xfrm>
            <a:off x="3331389" y="1853353"/>
            <a:ext cx="2504489" cy="87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0" descr="I840-G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9" b="18448"/>
          <a:stretch>
            <a:fillRect/>
          </a:stretch>
        </p:blipFill>
        <p:spPr bwMode="auto">
          <a:xfrm>
            <a:off x="534761" y="1853353"/>
            <a:ext cx="2504489" cy="87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51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39185" y="39689"/>
            <a:ext cx="10919883" cy="8683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5228" tIns="47613" rIns="95228" bIns="47613" anchor="ctr"/>
          <a:lstStyle/>
          <a:p>
            <a:pPr defTabSz="950198"/>
            <a:r>
              <a:rPr lang="zh-CN" altLang="en-US" sz="3200" b="1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A</a:t>
            </a:r>
            <a:r>
              <a:rPr lang="en-US" altLang="zh-CN" sz="3200" b="1" dirty="0" err="1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genda</a:t>
            </a:r>
            <a:endParaRPr lang="zh-CN" altLang="en-US" sz="3200" b="1" dirty="0">
              <a:solidFill>
                <a:srgbClr val="99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82" name="Group 11"/>
          <p:cNvGrpSpPr>
            <a:grpSpLocks/>
          </p:cNvGrpSpPr>
          <p:nvPr/>
        </p:nvGrpSpPr>
        <p:grpSpPr bwMode="auto">
          <a:xfrm>
            <a:off x="1631952" y="1309831"/>
            <a:ext cx="9121673" cy="914400"/>
            <a:chOff x="0" y="0"/>
            <a:chExt cx="7287686" cy="685502"/>
          </a:xfrm>
        </p:grpSpPr>
        <p:sp>
          <p:nvSpPr>
            <p:cNvPr id="83" name="AutoShape 2"/>
            <p:cNvSpPr>
              <a:spLocks noChangeArrowheads="1"/>
            </p:cNvSpPr>
            <p:nvPr/>
          </p:nvSpPr>
          <p:spPr bwMode="auto">
            <a:xfrm>
              <a:off x="403359" y="64466"/>
              <a:ext cx="6884327" cy="621036"/>
            </a:xfrm>
            <a:prstGeom prst="roundRect">
              <a:avLst>
                <a:gd name="adj" fmla="val 10889"/>
              </a:avLst>
            </a:prstGeom>
            <a:solidFill>
              <a:srgbClr val="C00000"/>
            </a:solidFill>
            <a:ln w="38100" cmpd="sng">
              <a:solidFill>
                <a:srgbClr val="FFFFFF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zh-CN" altLang="zh-CN" sz="2400">
                <a:solidFill>
                  <a:srgbClr val="000000"/>
                </a:solidFill>
                <a:latin typeface="Franklin Gothic Book" panose="020B0503020102020204" pitchFamily="34" charset="0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sp>
          <p:nvSpPr>
            <p:cNvPr id="84" name="AutoShape 6"/>
            <p:cNvSpPr>
              <a:spLocks noChangeArrowheads="1"/>
            </p:cNvSpPr>
            <p:nvPr/>
          </p:nvSpPr>
          <p:spPr bwMode="auto">
            <a:xfrm>
              <a:off x="0" y="0"/>
              <a:ext cx="619383" cy="561470"/>
            </a:xfrm>
            <a:prstGeom prst="roundRect">
              <a:avLst>
                <a:gd name="adj" fmla="val 11917"/>
              </a:avLst>
            </a:prstGeom>
            <a:solidFill>
              <a:srgbClr val="FF0000"/>
            </a:solidFill>
            <a:ln w="38100" cmpd="sng">
              <a:solidFill>
                <a:schemeClr val="bg1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733" dirty="0">
                  <a:solidFill>
                    <a:schemeClr val="bg1"/>
                  </a:solidFill>
                  <a:latin typeface="Arial Black" panose="020B0A04020102020204" pitchFamily="34" charset="0"/>
                  <a:sym typeface="Arial Black" panose="020B0A04020102020204" pitchFamily="34" charset="0"/>
                </a:rPr>
                <a:t>1</a:t>
              </a:r>
              <a:endParaRPr lang="zh-CN" altLang="en-US" sz="3733" dirty="0">
                <a:solidFill>
                  <a:schemeClr val="bg1"/>
                </a:solidFill>
                <a:latin typeface="Arial Black" panose="020B0A04020102020204" pitchFamily="34" charset="0"/>
                <a:sym typeface="Arial Black" panose="020B0A04020102020204" pitchFamily="34" charset="0"/>
              </a:endParaRPr>
            </a:p>
          </p:txBody>
        </p:sp>
        <p:sp>
          <p:nvSpPr>
            <p:cNvPr id="85" name="TextBox 3"/>
            <p:cNvSpPr>
              <a:spLocks noChangeArrowheads="1"/>
            </p:cNvSpPr>
            <p:nvPr/>
          </p:nvSpPr>
          <p:spPr bwMode="auto">
            <a:xfrm>
              <a:off x="792088" y="144016"/>
              <a:ext cx="6048672" cy="346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Product Line Overview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86" name="Group 15"/>
          <p:cNvGrpSpPr>
            <a:grpSpLocks/>
          </p:cNvGrpSpPr>
          <p:nvPr/>
        </p:nvGrpSpPr>
        <p:grpSpPr bwMode="auto">
          <a:xfrm>
            <a:off x="1631952" y="2366047"/>
            <a:ext cx="9121673" cy="914400"/>
            <a:chOff x="0" y="0"/>
            <a:chExt cx="7287686" cy="685502"/>
          </a:xfrm>
        </p:grpSpPr>
        <p:sp>
          <p:nvSpPr>
            <p:cNvPr id="87" name="AutoShape 2"/>
            <p:cNvSpPr>
              <a:spLocks noChangeArrowheads="1"/>
            </p:cNvSpPr>
            <p:nvPr/>
          </p:nvSpPr>
          <p:spPr bwMode="auto">
            <a:xfrm>
              <a:off x="403359" y="64466"/>
              <a:ext cx="6884327" cy="621036"/>
            </a:xfrm>
            <a:prstGeom prst="roundRect">
              <a:avLst>
                <a:gd name="adj" fmla="val 10889"/>
              </a:avLst>
            </a:prstGeom>
            <a:solidFill>
              <a:srgbClr val="7F7F7F"/>
            </a:solidFill>
            <a:ln w="38100" cmpd="sng">
              <a:solidFill>
                <a:srgbClr val="FFFFFF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zh-CN" altLang="zh-CN" sz="2400">
                <a:solidFill>
                  <a:srgbClr val="000000"/>
                </a:solidFill>
                <a:latin typeface="Franklin Gothic Book" panose="020B0503020102020204" pitchFamily="34" charset="0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sp>
          <p:nvSpPr>
            <p:cNvPr id="88" name="AutoShape 6"/>
            <p:cNvSpPr>
              <a:spLocks noChangeArrowheads="1"/>
            </p:cNvSpPr>
            <p:nvPr/>
          </p:nvSpPr>
          <p:spPr bwMode="auto">
            <a:xfrm>
              <a:off x="0" y="0"/>
              <a:ext cx="619383" cy="561470"/>
            </a:xfrm>
            <a:prstGeom prst="roundRect">
              <a:avLst>
                <a:gd name="adj" fmla="val 11917"/>
              </a:avLst>
            </a:prstGeom>
            <a:solidFill>
              <a:srgbClr val="A5A5A5"/>
            </a:solidFill>
            <a:ln w="38100" cmpd="sng">
              <a:solidFill>
                <a:schemeClr val="bg1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733" dirty="0">
                  <a:solidFill>
                    <a:schemeClr val="bg1"/>
                  </a:solidFill>
                  <a:latin typeface="Arial Black" panose="020B0A04020102020204" pitchFamily="34" charset="0"/>
                  <a:sym typeface="Arial Black" panose="020B0A04020102020204" pitchFamily="34" charset="0"/>
                </a:rPr>
                <a:t>2</a:t>
              </a:r>
              <a:endParaRPr lang="zh-CN" altLang="en-US" sz="3733" dirty="0">
                <a:solidFill>
                  <a:schemeClr val="bg1"/>
                </a:solidFill>
                <a:latin typeface="Arial Black" panose="020B0A04020102020204" pitchFamily="34" charset="0"/>
                <a:sym typeface="Arial Black" panose="020B0A04020102020204" pitchFamily="34" charset="0"/>
              </a:endParaRPr>
            </a:p>
          </p:txBody>
        </p:sp>
        <p:sp>
          <p:nvSpPr>
            <p:cNvPr id="89" name="TextBox 127"/>
            <p:cNvSpPr>
              <a:spLocks noChangeArrowheads="1"/>
            </p:cNvSpPr>
            <p:nvPr/>
          </p:nvSpPr>
          <p:spPr bwMode="auto">
            <a:xfrm>
              <a:off x="792088" y="144016"/>
              <a:ext cx="6048672" cy="346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D</a:t>
              </a:r>
              <a:r>
                <a:rPr lang="en-US" altLang="zh-CN" sz="2400" dirty="0" err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isk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Array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Products</a:t>
              </a:r>
              <a:endParaRPr lang="zh-CN" altLang="en-US" sz="2400" dirty="0"/>
            </a:p>
          </p:txBody>
        </p:sp>
      </p:grpSp>
      <p:grpSp>
        <p:nvGrpSpPr>
          <p:cNvPr id="90" name="Group 19"/>
          <p:cNvGrpSpPr>
            <a:grpSpLocks/>
          </p:cNvGrpSpPr>
          <p:nvPr/>
        </p:nvGrpSpPr>
        <p:grpSpPr bwMode="auto">
          <a:xfrm>
            <a:off x="1631952" y="3422264"/>
            <a:ext cx="9121673" cy="914400"/>
            <a:chOff x="0" y="0"/>
            <a:chExt cx="7287686" cy="685502"/>
          </a:xfrm>
        </p:grpSpPr>
        <p:sp>
          <p:nvSpPr>
            <p:cNvPr id="91" name="AutoShape 2"/>
            <p:cNvSpPr>
              <a:spLocks noChangeArrowheads="1"/>
            </p:cNvSpPr>
            <p:nvPr/>
          </p:nvSpPr>
          <p:spPr bwMode="auto">
            <a:xfrm>
              <a:off x="403359" y="64466"/>
              <a:ext cx="6884327" cy="621036"/>
            </a:xfrm>
            <a:prstGeom prst="roundRect">
              <a:avLst>
                <a:gd name="adj" fmla="val 10889"/>
              </a:avLst>
            </a:prstGeom>
            <a:solidFill>
              <a:srgbClr val="7F7F7F"/>
            </a:solidFill>
            <a:ln w="38100" cmpd="sng">
              <a:solidFill>
                <a:srgbClr val="FFFFFF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zh-CN" altLang="zh-CN" sz="2400">
                <a:solidFill>
                  <a:srgbClr val="000000"/>
                </a:solidFill>
                <a:latin typeface="Franklin Gothic Book" panose="020B0503020102020204" pitchFamily="34" charset="0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sp>
          <p:nvSpPr>
            <p:cNvPr id="92" name="AutoShape 6"/>
            <p:cNvSpPr>
              <a:spLocks noChangeArrowheads="1"/>
            </p:cNvSpPr>
            <p:nvPr/>
          </p:nvSpPr>
          <p:spPr bwMode="auto">
            <a:xfrm>
              <a:off x="0" y="0"/>
              <a:ext cx="619383" cy="561470"/>
            </a:xfrm>
            <a:prstGeom prst="roundRect">
              <a:avLst>
                <a:gd name="adj" fmla="val 11917"/>
              </a:avLst>
            </a:prstGeom>
            <a:solidFill>
              <a:srgbClr val="A5A5A5"/>
            </a:solidFill>
            <a:ln w="38100" cmpd="sng">
              <a:solidFill>
                <a:schemeClr val="bg1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733" dirty="0">
                  <a:solidFill>
                    <a:schemeClr val="bg1"/>
                  </a:solidFill>
                  <a:latin typeface="Arial Black" panose="020B0A04020102020204" pitchFamily="34" charset="0"/>
                  <a:sym typeface="Arial Black" panose="020B0A04020102020204" pitchFamily="34" charset="0"/>
                </a:rPr>
                <a:t>3</a:t>
              </a:r>
              <a:endParaRPr lang="zh-CN" altLang="en-US" sz="3733" dirty="0">
                <a:solidFill>
                  <a:schemeClr val="bg1"/>
                </a:solidFill>
                <a:latin typeface="Arial Black" panose="020B0A04020102020204" pitchFamily="34" charset="0"/>
                <a:sym typeface="Arial Black" panose="020B0A04020102020204" pitchFamily="34" charset="0"/>
              </a:endParaRPr>
            </a:p>
          </p:txBody>
        </p:sp>
        <p:sp>
          <p:nvSpPr>
            <p:cNvPr id="93" name="TextBox 131"/>
            <p:cNvSpPr>
              <a:spLocks noChangeArrowheads="1"/>
            </p:cNvSpPr>
            <p:nvPr/>
          </p:nvSpPr>
          <p:spPr bwMode="auto">
            <a:xfrm>
              <a:off x="792088" y="144016"/>
              <a:ext cx="6048672" cy="346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S</a:t>
              </a:r>
              <a:r>
                <a:rPr lang="en-US" altLang="zh-CN" sz="2400" dirty="0" err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torage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Servers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94" name="Group 23"/>
          <p:cNvGrpSpPr>
            <a:grpSpLocks/>
          </p:cNvGrpSpPr>
          <p:nvPr/>
        </p:nvGrpSpPr>
        <p:grpSpPr bwMode="auto">
          <a:xfrm>
            <a:off x="1631952" y="4478480"/>
            <a:ext cx="9121673" cy="914400"/>
            <a:chOff x="0" y="0"/>
            <a:chExt cx="7287686" cy="685502"/>
          </a:xfrm>
        </p:grpSpPr>
        <p:sp>
          <p:nvSpPr>
            <p:cNvPr id="95" name="AutoShape 2"/>
            <p:cNvSpPr>
              <a:spLocks noChangeArrowheads="1"/>
            </p:cNvSpPr>
            <p:nvPr/>
          </p:nvSpPr>
          <p:spPr bwMode="auto">
            <a:xfrm>
              <a:off x="403359" y="64466"/>
              <a:ext cx="6884327" cy="621036"/>
            </a:xfrm>
            <a:prstGeom prst="roundRect">
              <a:avLst>
                <a:gd name="adj" fmla="val 10889"/>
              </a:avLst>
            </a:prstGeom>
            <a:solidFill>
              <a:srgbClr val="7F7F7F"/>
            </a:solidFill>
            <a:ln w="38100" cmpd="sng">
              <a:solidFill>
                <a:srgbClr val="FFFFFF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zh-CN" altLang="zh-CN" sz="2400">
                <a:solidFill>
                  <a:srgbClr val="000000"/>
                </a:solidFill>
                <a:latin typeface="Franklin Gothic Book" panose="020B0503020102020204" pitchFamily="34" charset="0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sp>
          <p:nvSpPr>
            <p:cNvPr id="96" name="AutoShape 6"/>
            <p:cNvSpPr>
              <a:spLocks noChangeArrowheads="1"/>
            </p:cNvSpPr>
            <p:nvPr/>
          </p:nvSpPr>
          <p:spPr bwMode="auto">
            <a:xfrm>
              <a:off x="0" y="0"/>
              <a:ext cx="619383" cy="561470"/>
            </a:xfrm>
            <a:prstGeom prst="roundRect">
              <a:avLst>
                <a:gd name="adj" fmla="val 11917"/>
              </a:avLst>
            </a:prstGeom>
            <a:solidFill>
              <a:srgbClr val="A5A5A5"/>
            </a:solidFill>
            <a:ln w="38100" cmpd="sng">
              <a:solidFill>
                <a:schemeClr val="bg1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733">
                  <a:solidFill>
                    <a:schemeClr val="bg1"/>
                  </a:solidFill>
                  <a:latin typeface="Arial Black" panose="020B0A04020102020204" pitchFamily="34" charset="0"/>
                  <a:sym typeface="Arial Black" panose="020B0A04020102020204" pitchFamily="34" charset="0"/>
                </a:rPr>
                <a:t>4</a:t>
              </a:r>
              <a:endParaRPr lang="zh-CN" altLang="en-US" sz="3733">
                <a:solidFill>
                  <a:schemeClr val="bg1"/>
                </a:solidFill>
                <a:latin typeface="Arial Black" panose="020B0A04020102020204" pitchFamily="34" charset="0"/>
                <a:sym typeface="Arial Black" panose="020B0A04020102020204" pitchFamily="34" charset="0"/>
              </a:endParaRPr>
            </a:p>
          </p:txBody>
        </p:sp>
        <p:sp>
          <p:nvSpPr>
            <p:cNvPr id="97" name="TextBox 135"/>
            <p:cNvSpPr>
              <a:spLocks noChangeArrowheads="1"/>
            </p:cNvSpPr>
            <p:nvPr/>
          </p:nvSpPr>
          <p:spPr bwMode="auto">
            <a:xfrm>
              <a:off x="792088" y="144016"/>
              <a:ext cx="6048672" cy="346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D</a:t>
              </a:r>
              <a:r>
                <a:rPr lang="en-US" altLang="zh-CN" sz="2400" dirty="0" err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ata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Protection</a:t>
              </a:r>
              <a:endParaRPr lang="zh-CN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419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571500" y="260350"/>
            <a:ext cx="8788400" cy="571500"/>
          </a:xfrm>
        </p:spPr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计算</a:t>
            </a:r>
            <a:r>
              <a:rPr lang="en-US" altLang="zh-CN" dirty="0" smtClean="0"/>
              <a:t>】I980-G10</a:t>
            </a:r>
            <a:r>
              <a:rPr lang="zh-CN" altLang="en-US" dirty="0" smtClean="0"/>
              <a:t>八路服务器</a:t>
            </a:r>
            <a:endParaRPr lang="zh-CN" altLang="en-US" dirty="0"/>
          </a:p>
        </p:txBody>
      </p:sp>
      <p:sp>
        <p:nvSpPr>
          <p:cNvPr id="35843" name="矩形 4"/>
          <p:cNvSpPr>
            <a:spLocks noChangeArrowheads="1"/>
          </p:cNvSpPr>
          <p:nvPr/>
        </p:nvSpPr>
        <p:spPr bwMode="auto">
          <a:xfrm>
            <a:off x="876302" y="3995217"/>
            <a:ext cx="44513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曙光</a:t>
            </a:r>
            <a:r>
              <a:rPr lang="en-US" altLang="zh-CN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I980-G10</a:t>
            </a:r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高端</a:t>
            </a: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八路服务器</a:t>
            </a:r>
            <a:endParaRPr lang="en-US" altLang="zh-CN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844" name="组合 18"/>
          <p:cNvGrpSpPr>
            <a:grpSpLocks/>
          </p:cNvGrpSpPr>
          <p:nvPr/>
        </p:nvGrpSpPr>
        <p:grpSpPr bwMode="auto">
          <a:xfrm>
            <a:off x="6288620" y="1341438"/>
            <a:ext cx="5759449" cy="1365250"/>
            <a:chOff x="4644008" y="1124744"/>
            <a:chExt cx="4176464" cy="503640"/>
          </a:xfrm>
        </p:grpSpPr>
        <p:sp>
          <p:nvSpPr>
            <p:cNvPr id="7" name="TextBox 18"/>
            <p:cNvSpPr txBox="1"/>
            <p:nvPr/>
          </p:nvSpPr>
          <p:spPr>
            <a:xfrm>
              <a:off x="4644008" y="1412873"/>
              <a:ext cx="4176464" cy="215511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363538" indent="-363538">
                <a:buFont typeface="Wingdings" pitchFamily="2" charset="2"/>
                <a:buChar char="n"/>
                <a:defRPr/>
              </a:pPr>
              <a:r>
                <a:rPr lang="zh-CN" altLang="en-US" sz="16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最大单机</a:t>
              </a:r>
              <a:r>
                <a:rPr lang="en-US" altLang="zh-CN" sz="1600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144</a:t>
              </a:r>
              <a:r>
                <a:rPr lang="zh-CN" altLang="en-US" sz="1600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个</a:t>
              </a:r>
              <a:r>
                <a:rPr lang="zh-CN" altLang="en-US" sz="16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物理</a:t>
              </a:r>
              <a:r>
                <a:rPr lang="zh-CN" altLang="en-US" sz="1600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核心</a:t>
              </a:r>
              <a:endParaRPr lang="en-US" altLang="zh-CN" sz="16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L="363538" indent="-363538">
                <a:buFont typeface="Wingdings" pitchFamily="2" charset="2"/>
                <a:buChar char="n"/>
                <a:defRPr/>
              </a:pPr>
              <a:r>
                <a:rPr lang="zh-CN" altLang="en-US" sz="1600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采用</a:t>
              </a:r>
              <a:r>
                <a:rPr lang="en-US" altLang="zh-CN" sz="16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I</a:t>
              </a:r>
              <a:r>
                <a:rPr lang="en-US" altLang="zh-CN" sz="1600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ntel </a:t>
              </a:r>
              <a:r>
                <a:rPr lang="en-US" altLang="zh-CN" sz="16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E7-8800 v3</a:t>
              </a:r>
              <a:r>
                <a:rPr lang="zh-CN" altLang="en-US" sz="16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系列</a:t>
              </a:r>
              <a:r>
                <a:rPr lang="zh-CN" altLang="en-US" sz="1600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处理器</a:t>
              </a:r>
              <a:endParaRPr lang="en-US" altLang="zh-CN" sz="16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" name="剪去同侧角的矩形 8"/>
            <p:cNvSpPr/>
            <p:nvPr/>
          </p:nvSpPr>
          <p:spPr>
            <a:xfrm>
              <a:off x="4644008" y="1124744"/>
              <a:ext cx="4176464" cy="288129"/>
            </a:xfrm>
            <a:prstGeom prst="snip2Same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000" b="1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性能更加卓越</a:t>
              </a:r>
            </a:p>
          </p:txBody>
        </p:sp>
      </p:grpSp>
      <p:grpSp>
        <p:nvGrpSpPr>
          <p:cNvPr id="35845" name="组合 21"/>
          <p:cNvGrpSpPr>
            <a:grpSpLocks/>
          </p:cNvGrpSpPr>
          <p:nvPr/>
        </p:nvGrpSpPr>
        <p:grpSpPr bwMode="auto">
          <a:xfrm>
            <a:off x="6288620" y="2744788"/>
            <a:ext cx="5759449" cy="1541462"/>
            <a:chOff x="4644008" y="1124744"/>
            <a:chExt cx="4176464" cy="894056"/>
          </a:xfrm>
        </p:grpSpPr>
        <p:sp>
          <p:nvSpPr>
            <p:cNvPr id="12" name="TextBox 27"/>
            <p:cNvSpPr txBox="1"/>
            <p:nvPr/>
          </p:nvSpPr>
          <p:spPr>
            <a:xfrm>
              <a:off x="4644008" y="1537244"/>
              <a:ext cx="4176464" cy="481556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363538" indent="-363538">
                <a:buFont typeface="Wingdings" pitchFamily="2" charset="2"/>
                <a:buChar char="n"/>
                <a:defRPr/>
              </a:pPr>
              <a:r>
                <a:rPr lang="en-US" altLang="zh-CN" sz="16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16</a:t>
              </a:r>
              <a:r>
                <a:rPr lang="zh-CN" altLang="en-US" sz="16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个</a:t>
              </a:r>
              <a:r>
                <a:rPr lang="en-US" altLang="zh-CN" sz="1600" dirty="0" err="1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PCIe</a:t>
              </a:r>
              <a:r>
                <a:rPr lang="en-US" altLang="zh-CN" sz="16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 3.0</a:t>
              </a:r>
              <a:r>
                <a:rPr lang="zh-CN" altLang="en-US" sz="16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扩展，支持热插</a:t>
              </a:r>
              <a:r>
                <a:rPr lang="zh-CN" altLang="en-US" sz="1600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拔</a:t>
              </a:r>
              <a:endParaRPr lang="en-US" altLang="zh-CN" sz="16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L="363538" indent="-363538">
                <a:buFont typeface="Wingdings" pitchFamily="2" charset="2"/>
                <a:buChar char="n"/>
                <a:defRPr/>
              </a:pPr>
              <a:r>
                <a:rPr lang="en-US" altLang="zh-CN" sz="1600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128</a:t>
              </a:r>
              <a:r>
                <a:rPr lang="zh-CN" altLang="en-US" sz="1600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根</a:t>
              </a:r>
              <a:r>
                <a:rPr lang="zh-CN" altLang="en-US" sz="16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内存插槽，</a:t>
              </a:r>
              <a:r>
                <a:rPr lang="zh-CN" altLang="en-US" sz="1600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最大</a:t>
              </a:r>
              <a:r>
                <a:rPr lang="en-US" altLang="zh-CN" sz="16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8</a:t>
              </a:r>
              <a:r>
                <a:rPr lang="en-US" altLang="zh-CN" sz="1600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TB</a:t>
              </a:r>
              <a:r>
                <a:rPr lang="zh-CN" altLang="en-US" sz="16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内存</a:t>
              </a:r>
              <a:r>
                <a:rPr lang="zh-CN" altLang="en-US" sz="1600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扩展</a:t>
              </a:r>
              <a:endParaRPr lang="en-US" altLang="zh-CN" sz="16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L="363538" indent="-363538">
                <a:buFont typeface="Wingdings" pitchFamily="2" charset="2"/>
                <a:buChar char="n"/>
                <a:defRPr/>
              </a:pPr>
              <a:r>
                <a:rPr lang="en-US" altLang="zh-CN" sz="16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16</a:t>
              </a:r>
              <a:r>
                <a:rPr lang="zh-CN" altLang="en-US" sz="16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个热插拔硬盘</a:t>
              </a:r>
              <a:r>
                <a:rPr lang="zh-CN" altLang="en-US" sz="1600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位</a:t>
              </a:r>
              <a:endParaRPr lang="en-US" altLang="zh-CN" sz="16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剪去同侧角的矩形 12"/>
            <p:cNvSpPr/>
            <p:nvPr/>
          </p:nvSpPr>
          <p:spPr>
            <a:xfrm>
              <a:off x="4644008" y="1124744"/>
              <a:ext cx="4176464" cy="412500"/>
            </a:xfrm>
            <a:prstGeom prst="snip2Same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000" b="1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扩展能力超级强大</a:t>
              </a:r>
            </a:p>
          </p:txBody>
        </p:sp>
      </p:grpSp>
      <p:grpSp>
        <p:nvGrpSpPr>
          <p:cNvPr id="35846" name="组合 24"/>
          <p:cNvGrpSpPr>
            <a:grpSpLocks/>
          </p:cNvGrpSpPr>
          <p:nvPr/>
        </p:nvGrpSpPr>
        <p:grpSpPr bwMode="auto">
          <a:xfrm>
            <a:off x="6288620" y="4333875"/>
            <a:ext cx="5759449" cy="1765300"/>
            <a:chOff x="4644008" y="1124744"/>
            <a:chExt cx="4176464" cy="739216"/>
          </a:xfrm>
        </p:grpSpPr>
        <p:sp>
          <p:nvSpPr>
            <p:cNvPr id="15" name="TextBox 30"/>
            <p:cNvSpPr txBox="1"/>
            <p:nvPr/>
          </p:nvSpPr>
          <p:spPr>
            <a:xfrm>
              <a:off x="4644008" y="1412586"/>
              <a:ext cx="4176464" cy="451374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363538" indent="-363538">
                <a:buFont typeface="Wingdings" pitchFamily="2" charset="2"/>
                <a:buChar char="n"/>
                <a:defRPr/>
              </a:pPr>
              <a:r>
                <a:rPr lang="en-US" altLang="zh-CN" sz="1600" b="1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60</a:t>
              </a:r>
              <a:r>
                <a:rPr lang="zh-CN" altLang="en-US" sz="1600" b="1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余项</a:t>
              </a:r>
              <a:r>
                <a:rPr lang="en-US" altLang="zh-CN" sz="1600" b="1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RAS</a:t>
              </a:r>
              <a:r>
                <a:rPr lang="zh-CN" altLang="en-US" sz="16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设计，关键部件全部实现</a:t>
              </a:r>
              <a:r>
                <a:rPr lang="zh-CN" altLang="en-US" sz="1600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冗余</a:t>
              </a:r>
              <a:endParaRPr lang="en-US" altLang="zh-CN" sz="16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L="363538" indent="-363538">
                <a:buFont typeface="Wingdings" pitchFamily="2" charset="2"/>
                <a:buChar char="n"/>
                <a:defRPr/>
              </a:pPr>
              <a:r>
                <a:rPr lang="zh-CN" altLang="en-US" sz="16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冗余多路径设计，支持</a:t>
              </a:r>
              <a:r>
                <a:rPr lang="zh-CN" altLang="en-US" sz="1600" b="1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硬件</a:t>
              </a:r>
              <a:r>
                <a:rPr lang="zh-CN" altLang="en-US" sz="1600" b="1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分区</a:t>
              </a:r>
              <a:endParaRPr lang="en-US" altLang="zh-CN" sz="16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L="363538" indent="-363538">
                <a:buFont typeface="Wingdings" pitchFamily="2" charset="2"/>
                <a:buChar char="n"/>
                <a:defRPr/>
              </a:pPr>
              <a:r>
                <a:rPr lang="zh-CN" altLang="en-US" sz="1600" b="1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液晶监控屏</a:t>
              </a:r>
              <a:r>
                <a:rPr lang="zh-CN" altLang="en-US" sz="16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实时监控硬件</a:t>
              </a:r>
              <a:r>
                <a:rPr lang="zh-CN" altLang="en-US" sz="1600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状态</a:t>
              </a:r>
              <a:endParaRPr lang="en-US" altLang="zh-CN" sz="16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L="363538" indent="-363538">
                <a:buFont typeface="Wingdings" pitchFamily="2" charset="2"/>
                <a:buChar char="n"/>
                <a:defRPr/>
              </a:pPr>
              <a:r>
                <a:rPr lang="zh-CN" altLang="en-US" sz="16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所有</a:t>
              </a:r>
              <a:r>
                <a:rPr lang="zh-CN" altLang="en-US" sz="1600" b="1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关键部件</a:t>
              </a:r>
              <a:r>
                <a:rPr lang="zh-CN" altLang="en-US" sz="16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支持</a:t>
              </a:r>
              <a:r>
                <a:rPr lang="zh-CN" altLang="en-US" sz="1600" b="1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热插拔</a:t>
              </a:r>
              <a:r>
                <a:rPr lang="zh-CN" altLang="en-US" sz="16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，“秒”级</a:t>
              </a:r>
              <a:r>
                <a:rPr lang="zh-CN" altLang="en-US" sz="1600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维护</a:t>
              </a:r>
              <a:endParaRPr lang="en-US" altLang="zh-CN" sz="16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剪去同侧角的矩形 15"/>
            <p:cNvSpPr/>
            <p:nvPr/>
          </p:nvSpPr>
          <p:spPr>
            <a:xfrm>
              <a:off x="4644008" y="1124744"/>
              <a:ext cx="4176464" cy="287842"/>
            </a:xfrm>
            <a:prstGeom prst="snip2Same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000" b="1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稳定可靠堪比小机</a:t>
              </a:r>
            </a:p>
          </p:txBody>
        </p:sp>
      </p:grpSp>
      <p:pic>
        <p:nvPicPr>
          <p:cNvPr id="17" name="图片 16" descr="http://www.crane88.com/truck/ks/www.crane88.com-61284804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8"/>
          <a:stretch/>
        </p:blipFill>
        <p:spPr bwMode="auto">
          <a:xfrm>
            <a:off x="97005" y="4293099"/>
            <a:ext cx="4462824" cy="22780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矩形 17"/>
          <p:cNvSpPr/>
          <p:nvPr/>
        </p:nvSpPr>
        <p:spPr>
          <a:xfrm>
            <a:off x="4509915" y="5082061"/>
            <a:ext cx="18741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HPC</a:t>
            </a:r>
            <a:r>
              <a:rPr lang="zh-CN" altLang="en-US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中的</a:t>
            </a:r>
            <a:endParaRPr lang="en-US" altLang="zh-CN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“重型卡车”</a:t>
            </a:r>
            <a:endParaRPr lang="en-US" altLang="zh-CN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46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【</a:t>
            </a:r>
            <a:r>
              <a:rPr lang="zh-CN" altLang="en-US" dirty="0" smtClean="0"/>
              <a:t>计算</a:t>
            </a:r>
            <a:r>
              <a:rPr lang="en-US" altLang="zh-CN" dirty="0" smtClean="0"/>
              <a:t>】</a:t>
            </a:r>
            <a:r>
              <a:rPr lang="zh-CN" altLang="en-US" dirty="0" smtClean="0"/>
              <a:t>异构计算节点</a:t>
            </a:r>
            <a:endParaRPr lang="zh-CN" altLang="en-US" dirty="0"/>
          </a:p>
        </p:txBody>
      </p:sp>
      <p:pic>
        <p:nvPicPr>
          <p:cNvPr id="4" name="图片 3" descr="F:\D-Products\15.Workstation\W580I升级\W580I-G10产品升级文档资料\W580I-G10生产技术要求及图片\5.机型外观\机箱效果图\7047\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623" y="1268762"/>
            <a:ext cx="2272292" cy="136030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4111544" y="1422509"/>
            <a:ext cx="4192983" cy="1179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PCI-E</a:t>
            </a:r>
            <a:r>
              <a:rPr lang="zh-CN" altLang="zh-CN" sz="16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插槽</a:t>
            </a:r>
            <a:r>
              <a:rPr lang="zh-CN" altLang="en-US" sz="16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速率、尺寸优化</a:t>
            </a:r>
            <a:endParaRPr lang="en-US" altLang="zh-CN" sz="1600" kern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16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大功率</a:t>
            </a: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、高效率</a:t>
            </a:r>
            <a:r>
              <a:rPr lang="zh-CN" altLang="zh-CN" sz="16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电源</a:t>
            </a:r>
            <a:r>
              <a:rPr lang="zh-CN" altLang="en-US" sz="16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设计</a:t>
            </a:r>
            <a:endParaRPr lang="en-US" altLang="zh-CN" sz="1600" kern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专门</a:t>
            </a: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的散热</a:t>
            </a:r>
            <a:r>
              <a:rPr lang="zh-CN" altLang="zh-CN" sz="16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风道</a:t>
            </a: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设计</a:t>
            </a:r>
            <a:endParaRPr lang="zh-CN" altLang="zh-CN" sz="1600" kern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 descr="F:\D-Products\文档资料\图片\I620-G15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78"/>
          <a:stretch/>
        </p:blipFill>
        <p:spPr bwMode="auto">
          <a:xfrm>
            <a:off x="423184" y="1948917"/>
            <a:ext cx="3326265" cy="7333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660709"/>
              </p:ext>
            </p:extLst>
          </p:nvPr>
        </p:nvGraphicFramePr>
        <p:xfrm>
          <a:off x="47328" y="2895771"/>
          <a:ext cx="12055534" cy="328314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993867"/>
                <a:gridCol w="3993867"/>
                <a:gridCol w="4067800"/>
              </a:tblGrid>
              <a:tr h="387335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500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W760</a:t>
                      </a:r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-G20</a:t>
                      </a:r>
                      <a:r>
                        <a:rPr lang="zh-CN" altLang="en-US" sz="1500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（</a:t>
                      </a:r>
                      <a:r>
                        <a:rPr lang="en-US" altLang="zh-CN" sz="1500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2U2</a:t>
                      </a:r>
                      <a:r>
                        <a:rPr lang="zh-CN" altLang="en-US" sz="1500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卡）</a:t>
                      </a:r>
                      <a:endParaRPr lang="zh-CN" sz="150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31976" marR="13197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5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W740-G20</a:t>
                      </a:r>
                      <a:r>
                        <a:rPr lang="zh-CN" altLang="en-US" sz="15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5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2U4</a:t>
                      </a:r>
                      <a:r>
                        <a:rPr lang="zh-CN" altLang="en-US" sz="15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卡）</a:t>
                      </a:r>
                      <a:endParaRPr lang="en-US" altLang="zh-CN" sz="1500" kern="100" dirty="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75968" marR="175968" marT="65988" marB="65988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5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W580-G20</a:t>
                      </a:r>
                      <a:r>
                        <a:rPr lang="zh-CN" altLang="en-US" sz="15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5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4U4</a:t>
                      </a:r>
                      <a:r>
                        <a:rPr lang="zh-CN" altLang="en-US" sz="15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卡）</a:t>
                      </a:r>
                      <a:endParaRPr lang="en-US" altLang="zh-CN" sz="1500" kern="100" dirty="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75968" marR="175968" marT="65988" marB="65988" anchor="ctr"/>
                </a:tc>
              </a:tr>
              <a:tr h="527902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2U</a:t>
                      </a:r>
                      <a:r>
                        <a:rPr lang="zh-CN" sz="130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高度，</a:t>
                      </a:r>
                      <a:r>
                        <a:rPr lang="zh-CN" sz="1300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两</a:t>
                      </a:r>
                      <a:r>
                        <a:rPr lang="zh-CN" altLang="zh-CN" sz="130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颗</a:t>
                      </a:r>
                      <a:r>
                        <a:rPr lang="en-US" altLang="zh-CN" sz="130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Intel Xeon</a:t>
                      </a:r>
                      <a:r>
                        <a:rPr lang="en-US" altLang="zh-CN" sz="1300" kern="1200" baseline="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30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E5-2600 v3 </a:t>
                      </a:r>
                      <a:r>
                        <a:rPr lang="zh-CN" altLang="zh-CN" sz="130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系列</a:t>
                      </a:r>
                      <a:r>
                        <a:rPr lang="en-US" altLang="zh-CN" sz="130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CPU</a:t>
                      </a:r>
                      <a:endParaRPr lang="zh-CN" sz="130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31976" marR="131976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300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2U</a:t>
                      </a:r>
                      <a:r>
                        <a:rPr lang="zh-CN" altLang="zh-CN" sz="1300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高度，两</a:t>
                      </a:r>
                      <a:r>
                        <a:rPr lang="zh-CN" altLang="zh-CN" sz="130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颗</a:t>
                      </a:r>
                      <a:r>
                        <a:rPr lang="en-US" altLang="zh-CN" sz="130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Intel Xeon</a:t>
                      </a:r>
                      <a:r>
                        <a:rPr lang="en-US" altLang="zh-CN" sz="1300" kern="1200" baseline="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30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E5-2600 v3 </a:t>
                      </a:r>
                      <a:r>
                        <a:rPr lang="zh-CN" altLang="zh-CN" sz="130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系列</a:t>
                      </a:r>
                      <a:r>
                        <a:rPr lang="en-US" altLang="zh-CN" sz="130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CPU</a:t>
                      </a:r>
                      <a:r>
                        <a:rPr lang="zh-CN" altLang="en-US" sz="130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，最大支持</a:t>
                      </a:r>
                      <a:r>
                        <a:rPr lang="en-US" altLang="zh-CN" sz="130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145W</a:t>
                      </a:r>
                      <a:endParaRPr lang="zh-CN" altLang="zh-CN" sz="130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31976" marR="13197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30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4U</a:t>
                      </a:r>
                      <a:r>
                        <a:rPr lang="zh-CN" altLang="en-US" sz="130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高度，</a:t>
                      </a:r>
                      <a:r>
                        <a:rPr lang="zh-CN" sz="130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两</a:t>
                      </a:r>
                      <a:r>
                        <a:rPr lang="zh-CN" sz="1300" kern="1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颗</a:t>
                      </a:r>
                      <a:r>
                        <a:rPr lang="en-US" sz="1300" kern="1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Intel </a:t>
                      </a:r>
                      <a:r>
                        <a:rPr lang="en-US" altLang="zh-CN" sz="130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Xeon</a:t>
                      </a:r>
                      <a:r>
                        <a:rPr lang="en-US" altLang="zh-CN" sz="1300" kern="1200" baseline="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sz="130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E5-2600 </a:t>
                      </a:r>
                      <a:r>
                        <a:rPr lang="en-US" altLang="zh-CN" sz="130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</a:t>
                      </a:r>
                      <a:r>
                        <a:rPr lang="en-US" sz="130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 </a:t>
                      </a:r>
                      <a:r>
                        <a:rPr lang="zh-CN" sz="130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系列</a:t>
                      </a:r>
                      <a:r>
                        <a:rPr lang="en-US" sz="130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CPU</a:t>
                      </a:r>
                      <a:r>
                        <a:rPr lang="zh-CN" altLang="en-US" sz="130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sz="130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最大</a:t>
                      </a:r>
                      <a:r>
                        <a:rPr lang="zh-CN" sz="1300" kern="1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支持</a:t>
                      </a:r>
                      <a:r>
                        <a:rPr lang="en-US" sz="1300" kern="1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160W</a:t>
                      </a:r>
                      <a:endParaRPr lang="zh-CN" sz="13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75968" marR="175968" marT="65988" marB="65988" anchor="ctr"/>
                </a:tc>
              </a:tr>
              <a:tr h="5279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30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最大</a:t>
                      </a:r>
                      <a:r>
                        <a:rPr lang="zh-CN" altLang="zh-CN" sz="130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支持</a:t>
                      </a:r>
                      <a:r>
                        <a:rPr lang="en-US" altLang="zh-CN" sz="130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2 </a:t>
                      </a:r>
                      <a:r>
                        <a:rPr lang="zh-CN" altLang="en-US" sz="130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</a:t>
                      </a:r>
                      <a:r>
                        <a:rPr lang="en-US" altLang="zh-CN" sz="130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GPU/MIC </a:t>
                      </a:r>
                      <a:r>
                        <a:rPr lang="zh-CN" altLang="zh-CN" sz="130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加速单元</a:t>
                      </a:r>
                      <a:r>
                        <a:rPr lang="zh-CN" altLang="en-US" sz="130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30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PCI-E 3.0 x16)</a:t>
                      </a:r>
                      <a:endParaRPr lang="zh-CN" altLang="zh-CN" sz="13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31976" marR="13197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30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最大</a:t>
                      </a:r>
                      <a:r>
                        <a:rPr lang="zh-CN" altLang="zh-CN" sz="130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支持</a:t>
                      </a:r>
                      <a:r>
                        <a:rPr lang="en-US" altLang="zh-CN" sz="130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4 </a:t>
                      </a:r>
                      <a:r>
                        <a:rPr lang="zh-CN" altLang="en-US" sz="130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</a:t>
                      </a:r>
                      <a:r>
                        <a:rPr lang="en-US" altLang="zh-CN" sz="130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GPU/MIC </a:t>
                      </a:r>
                      <a:r>
                        <a:rPr lang="zh-CN" altLang="zh-CN" sz="130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加速单元</a:t>
                      </a:r>
                      <a:r>
                        <a:rPr lang="zh-CN" altLang="en-US" sz="130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30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PCI-E 3.0 x16)</a:t>
                      </a:r>
                      <a:endParaRPr lang="zh-CN" altLang="zh-CN" sz="13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31976" marR="13197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30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最大</a:t>
                      </a:r>
                      <a:r>
                        <a:rPr lang="zh-CN" sz="130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支持</a:t>
                      </a:r>
                      <a:r>
                        <a:rPr lang="en-US" altLang="zh-CN" sz="130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4 </a:t>
                      </a:r>
                      <a:r>
                        <a:rPr lang="zh-CN" altLang="en-US" sz="130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</a:t>
                      </a:r>
                      <a:r>
                        <a:rPr lang="en-US" altLang="zh-CN" sz="130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sz="130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GPU/MIC </a:t>
                      </a:r>
                      <a:r>
                        <a:rPr lang="zh-CN" sz="130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加速单元</a:t>
                      </a:r>
                      <a:r>
                        <a:rPr lang="zh-CN" altLang="en-US" sz="130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sz="130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PCI</a:t>
                      </a:r>
                      <a:r>
                        <a:rPr lang="en-US" altLang="zh-CN" sz="130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-E</a:t>
                      </a:r>
                      <a:r>
                        <a:rPr lang="en-US" sz="130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3.0 x16)</a:t>
                      </a:r>
                      <a:endParaRPr lang="zh-CN" sz="13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75968" marR="175968" marT="65988" marB="65988" anchor="ctr"/>
                </a:tc>
              </a:tr>
              <a:tr h="395927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30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最大</a:t>
                      </a:r>
                      <a:r>
                        <a:rPr lang="zh-CN" sz="1300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支持</a:t>
                      </a: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1.5TB DDR4</a:t>
                      </a:r>
                      <a:r>
                        <a:rPr lang="zh-CN" sz="1300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内存</a:t>
                      </a: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(24 DIMM)</a:t>
                      </a:r>
                      <a:endParaRPr lang="zh-CN" sz="130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31976" marR="131976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30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最大支持</a:t>
                      </a: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1TB </a:t>
                      </a: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DDR4</a:t>
                      </a:r>
                      <a:r>
                        <a:rPr lang="zh-CN" sz="1300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内存</a:t>
                      </a:r>
                      <a:r>
                        <a:rPr lang="en-US" altLang="zh-CN" sz="1300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</a:t>
                      </a: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16DIMM)</a:t>
                      </a:r>
                      <a:endParaRPr lang="zh-CN" sz="130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31976" marR="13197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30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最大支持</a:t>
                      </a:r>
                      <a:r>
                        <a:rPr lang="en-US" sz="130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1TB DDR4</a:t>
                      </a:r>
                      <a:r>
                        <a:rPr lang="zh-CN" sz="130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内存</a:t>
                      </a:r>
                      <a:r>
                        <a:rPr lang="en-US" altLang="zh-CN" sz="130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sz="130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en-US" sz="1300" kern="1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 DIMM)</a:t>
                      </a:r>
                      <a:endParaRPr lang="zh-CN" sz="13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75968" marR="175968" marT="65988" marB="65988" anchor="ctr"/>
                </a:tc>
              </a:tr>
              <a:tr h="527902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3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支持 </a:t>
                      </a:r>
                      <a:r>
                        <a:rPr lang="en-US" altLang="zh-CN" sz="13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56Gb FDR/100Gb EDR </a:t>
                      </a:r>
                      <a:r>
                        <a:rPr lang="en-US" altLang="zh-CN" sz="1300" kern="100" dirty="0" err="1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InfiniBand</a:t>
                      </a:r>
                      <a:endParaRPr lang="zh-CN" altLang="zh-CN" sz="1300" kern="100" dirty="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31976" marR="131976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3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支持 </a:t>
                      </a:r>
                      <a:r>
                        <a:rPr lang="en-US" altLang="zh-CN" sz="13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56Gb FDR/100Gb EDR </a:t>
                      </a:r>
                      <a:r>
                        <a:rPr lang="en-US" altLang="zh-CN" sz="1300" kern="100" dirty="0" err="1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InfiniBand</a:t>
                      </a:r>
                      <a:r>
                        <a:rPr lang="zh-CN" altLang="en-US" sz="13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（配置</a:t>
                      </a:r>
                      <a:r>
                        <a:rPr lang="en-US" altLang="zh-CN" sz="13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CN" altLang="en-US" sz="13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卡时不支持</a:t>
                      </a:r>
                      <a:r>
                        <a:rPr lang="en-US" altLang="zh-CN" sz="13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EDR</a:t>
                      </a:r>
                      <a:r>
                        <a:rPr lang="zh-CN" altLang="en-US" sz="13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zh-CN" sz="1300" kern="100" dirty="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31976" marR="131976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3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支持 </a:t>
                      </a:r>
                      <a:r>
                        <a:rPr lang="en-US" altLang="zh-CN" sz="13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56Gb FDR/100Gb EDR </a:t>
                      </a:r>
                      <a:r>
                        <a:rPr lang="en-US" altLang="zh-CN" sz="1300" kern="100" dirty="0" err="1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InfiniBand</a:t>
                      </a:r>
                      <a:r>
                        <a:rPr lang="zh-CN" altLang="en-US" sz="13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（配置</a:t>
                      </a:r>
                      <a:r>
                        <a:rPr lang="en-US" altLang="zh-CN" sz="13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CN" altLang="en-US" sz="13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卡时不支持</a:t>
                      </a:r>
                      <a:r>
                        <a:rPr lang="en-US" altLang="zh-CN" sz="13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EDR</a:t>
                      </a:r>
                      <a:r>
                        <a:rPr lang="zh-CN" altLang="en-US" sz="13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zh-CN" sz="1300" kern="100" dirty="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75968" marR="175968" marT="65988" marB="65988" anchor="ctr"/>
                </a:tc>
              </a:tr>
              <a:tr h="387335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30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可配置</a:t>
                      </a: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1+1</a:t>
                      </a:r>
                      <a:r>
                        <a:rPr lang="zh-CN" sz="130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冗余电源</a:t>
                      </a:r>
                    </a:p>
                  </a:txBody>
                  <a:tcPr marL="131976" marR="131976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300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可配置</a:t>
                      </a:r>
                      <a:r>
                        <a:rPr lang="en-US" altLang="zh-CN" sz="1300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1+1</a:t>
                      </a:r>
                      <a:r>
                        <a:rPr lang="zh-CN" altLang="zh-CN" sz="1300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冗余电源</a:t>
                      </a:r>
                    </a:p>
                  </a:txBody>
                  <a:tcPr marL="131976" marR="13197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2000W  </a:t>
                      </a:r>
                      <a:r>
                        <a:rPr lang="zh-CN" sz="1300" kern="1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高效冗余电源</a:t>
                      </a:r>
                      <a:endParaRPr lang="zh-CN" sz="13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75968" marR="175968" marT="65988" marB="65988" anchor="ctr"/>
                </a:tc>
              </a:tr>
              <a:tr h="527902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</a:t>
                      </a:r>
                      <a:r>
                        <a:rPr lang="zh-CN" sz="130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个热插拔</a:t>
                      </a: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3.5</a:t>
                      </a:r>
                      <a:r>
                        <a:rPr lang="zh-CN" sz="130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寸</a:t>
                      </a: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/16</a:t>
                      </a:r>
                      <a:r>
                        <a:rPr lang="zh-CN" sz="130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个</a:t>
                      </a: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2.5</a:t>
                      </a:r>
                      <a:r>
                        <a:rPr lang="zh-CN" sz="130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寸</a:t>
                      </a: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SAS/SATA/SSD</a:t>
                      </a:r>
                      <a:r>
                        <a:rPr lang="zh-CN" sz="1300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硬盘</a:t>
                      </a:r>
                      <a:endParaRPr lang="zh-CN" sz="130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31976" marR="131976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300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</a:t>
                      </a:r>
                      <a:r>
                        <a:rPr lang="zh-CN" altLang="zh-CN" sz="1300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个热插拔</a:t>
                      </a:r>
                      <a:r>
                        <a:rPr lang="en-US" altLang="zh-CN" sz="1300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2.5</a:t>
                      </a:r>
                      <a:r>
                        <a:rPr lang="zh-CN" altLang="zh-CN" sz="1300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寸</a:t>
                      </a:r>
                      <a:r>
                        <a:rPr lang="en-US" altLang="zh-CN" sz="1300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SAS/SATA</a:t>
                      </a:r>
                      <a:r>
                        <a:rPr lang="zh-CN" altLang="zh-CN" sz="1300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硬盘</a:t>
                      </a:r>
                    </a:p>
                  </a:txBody>
                  <a:tcPr marL="131976" marR="13197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r>
                        <a:rPr lang="zh-CN" sz="1300" kern="1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个热插拔</a:t>
                      </a:r>
                      <a:r>
                        <a:rPr lang="en-US" sz="130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3.5</a:t>
                      </a:r>
                      <a:r>
                        <a:rPr lang="zh-CN" altLang="en-US" sz="130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寸</a:t>
                      </a:r>
                      <a:r>
                        <a:rPr lang="en-US" sz="130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SATA</a:t>
                      </a:r>
                      <a:r>
                        <a:rPr lang="zh-CN" altLang="en-US" sz="130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硬盘，可选</a:t>
                      </a:r>
                      <a:r>
                        <a:rPr lang="en-US" altLang="zh-CN" sz="130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SAS</a:t>
                      </a:r>
                      <a:r>
                        <a:rPr lang="zh-CN" altLang="en-US" sz="130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控制器</a:t>
                      </a:r>
                      <a:endParaRPr lang="zh-CN" sz="13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75968" marR="175968" marT="65988" marB="65988" anchor="ctr"/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724056" y="1422508"/>
            <a:ext cx="2724517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曙光异构计算</a:t>
            </a:r>
            <a:r>
              <a:rPr lang="zh-CN" altLang="en-US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节点</a:t>
            </a:r>
            <a:endParaRPr lang="en-US" altLang="zh-CN" kern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20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【</a:t>
            </a:r>
            <a:r>
              <a:rPr lang="zh-CN" altLang="en-US" dirty="0" smtClean="0"/>
              <a:t>计算</a:t>
            </a:r>
            <a:r>
              <a:rPr lang="en-US" altLang="zh-CN" dirty="0" smtClean="0"/>
              <a:t>】</a:t>
            </a:r>
            <a:r>
              <a:rPr lang="zh-CN" altLang="en-US" dirty="0" smtClean="0"/>
              <a:t>异构计算节点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239352" y="1196752"/>
            <a:ext cx="20313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支持的加速卡类型：</a:t>
            </a:r>
            <a:endParaRPr lang="zh-CN" altLang="en-US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504604"/>
              </p:ext>
            </p:extLst>
          </p:nvPr>
        </p:nvGraphicFramePr>
        <p:xfrm>
          <a:off x="239348" y="1628800"/>
          <a:ext cx="11713305" cy="4653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4151"/>
                <a:gridCol w="5184577"/>
                <a:gridCol w="5184577"/>
              </a:tblGrid>
              <a:tr h="841777"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GPGPU</a:t>
                      </a:r>
                      <a:r>
                        <a:rPr lang="zh-CN" altLang="en-US" sz="16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16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NVDIA Tesla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MIC</a:t>
                      </a:r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Intel Xeon Phi</a:t>
                      </a:r>
                      <a:endParaRPr lang="zh-CN" altLang="en-US" sz="16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7256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主要性能参数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FontTx/>
                        <a:buNone/>
                        <a:defRPr/>
                      </a:pPr>
                      <a:r>
                        <a:rPr lang="en-US" altLang="zh-CN" sz="1400" kern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K20</a:t>
                      </a:r>
                      <a:r>
                        <a:rPr lang="zh-CN" altLang="en-US" sz="1400" kern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1400" kern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DP</a:t>
                      </a:r>
                      <a:r>
                        <a:rPr lang="en-US" altLang="zh-CN" sz="1400" kern="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400" kern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1.17Tflops</a:t>
                      </a:r>
                      <a:r>
                        <a:rPr lang="zh-CN" altLang="en-US" sz="1400" kern="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1400" kern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5GB</a:t>
                      </a:r>
                      <a:r>
                        <a:rPr lang="zh-CN" altLang="en-US" sz="1400" kern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1400" kern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225W</a:t>
                      </a:r>
                      <a:endParaRPr lang="en-US" altLang="zh-CN" sz="14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en-US" altLang="zh-CN" sz="1400" kern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K20X</a:t>
                      </a:r>
                      <a:r>
                        <a:rPr lang="zh-CN" altLang="en-US" sz="1400" kern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1400" kern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DP</a:t>
                      </a:r>
                      <a:r>
                        <a:rPr lang="en-US" altLang="zh-CN" sz="1400" kern="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400" kern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1.31 </a:t>
                      </a:r>
                      <a:r>
                        <a:rPr lang="en-US" altLang="zh-CN" sz="1400" kern="0" dirty="0" err="1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Tflops</a:t>
                      </a:r>
                      <a:r>
                        <a:rPr lang="zh-CN" altLang="en-US" sz="1400" kern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1400" kern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6GB</a:t>
                      </a:r>
                      <a:r>
                        <a:rPr lang="zh-CN" altLang="en-US" sz="1400" kern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1400" kern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235W</a:t>
                      </a:r>
                      <a:endParaRPr lang="en-US" altLang="zh-CN" sz="14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en-US" altLang="zh-CN" sz="1400" kern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K40</a:t>
                      </a:r>
                      <a:r>
                        <a:rPr lang="zh-CN" altLang="en-US" sz="1400" kern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1400" kern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DP 1.43 </a:t>
                      </a:r>
                      <a:r>
                        <a:rPr lang="en-US" altLang="zh-CN" sz="1400" kern="0" dirty="0" err="1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Tflops</a:t>
                      </a:r>
                      <a:r>
                        <a:rPr lang="zh-CN" altLang="en-US" sz="1400" kern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1400" kern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12GB</a:t>
                      </a:r>
                      <a:r>
                        <a:rPr lang="zh-CN" altLang="en-US" sz="1400" kern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1400" kern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235W</a:t>
                      </a:r>
                    </a:p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en-US" altLang="zh-CN" sz="1400" kern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K80</a:t>
                      </a:r>
                      <a:r>
                        <a:rPr lang="zh-CN" altLang="en-US" sz="1400" kern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1400" kern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DP 1.87 </a:t>
                      </a:r>
                      <a:r>
                        <a:rPr lang="en-US" altLang="zh-CN" sz="1400" kern="0" dirty="0" err="1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Tflops</a:t>
                      </a:r>
                      <a:r>
                        <a:rPr lang="zh-CN" altLang="en-US" sz="1400" kern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1400" kern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24GB</a:t>
                      </a:r>
                      <a:r>
                        <a:rPr lang="zh-CN" altLang="en-US" sz="1400" kern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1400" kern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300W</a:t>
                      </a:r>
                      <a:endParaRPr lang="en-US" altLang="zh-CN" sz="14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3120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DP 1.0032Tflps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6GB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300W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5110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DP 1.01088Tflops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8GB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225W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5120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DP</a:t>
                      </a:r>
                      <a:r>
                        <a:rPr lang="en-US" altLang="zh-CN" sz="14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1.01088Tflops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8GB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245W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7120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DP</a:t>
                      </a:r>
                      <a:r>
                        <a:rPr lang="en-US" altLang="zh-CN" sz="14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1.208Tflops</a:t>
                      </a:r>
                      <a:r>
                        <a:rPr lang="zh-CN" altLang="en-US" sz="14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14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16GB</a:t>
                      </a:r>
                      <a:r>
                        <a:rPr lang="zh-CN" altLang="en-US" sz="14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14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300W</a:t>
                      </a:r>
                      <a:endParaRPr lang="zh-CN" altLang="en-US" sz="14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5532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运行模式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Offload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Offload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Symmetric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Native</a:t>
                      </a:r>
                    </a:p>
                  </a:txBody>
                  <a:tcPr marL="121920" marR="12192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256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编程模式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CUDA C/C++/Fortran</a:t>
                      </a:r>
                    </a:p>
                    <a:p>
                      <a:r>
                        <a:rPr lang="en-US" altLang="zh-CN" sz="1600" dirty="0" err="1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OpenACC</a:t>
                      </a:r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（编译制导）</a:t>
                      </a:r>
                      <a:endParaRPr lang="en-US" altLang="zh-CN" sz="16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r>
                        <a:rPr lang="en-US" altLang="zh-CN" sz="1600" dirty="0" err="1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OpenCL</a:t>
                      </a:r>
                      <a:endParaRPr lang="en-US" altLang="zh-CN" sz="16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r>
                        <a:rPr lang="en-US" altLang="zh-CN" sz="1600" dirty="0" err="1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cuBLAS</a:t>
                      </a:r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600" dirty="0" err="1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cuFFT</a:t>
                      </a:r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等函数库</a:t>
                      </a:r>
                      <a:endParaRPr lang="en-US" altLang="zh-CN" sz="16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标准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C/C++/Fortran</a:t>
                      </a:r>
                    </a:p>
                    <a:p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</a:t>
                      </a:r>
                      <a:r>
                        <a:rPr lang="en-US" altLang="zh-CN" sz="1600" dirty="0" err="1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OpenMP</a:t>
                      </a:r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编译制导（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Offload</a:t>
                      </a:r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模式）</a:t>
                      </a:r>
                      <a:endParaRPr lang="en-US" altLang="zh-CN" sz="16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Intel MKL</a:t>
                      </a:r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函数库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256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开发难度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相对较难，特别是性能优化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x86</a:t>
                      </a:r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核心，相对容易，但性能优化也很难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256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应用支持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目前支持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GPGPU</a:t>
                      </a:r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的应用较多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逐渐增多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645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【</a:t>
            </a:r>
            <a:r>
              <a:rPr lang="zh-CN" altLang="en-US" dirty="0" smtClean="0"/>
              <a:t>网络</a:t>
            </a:r>
            <a:r>
              <a:rPr lang="en-US" altLang="zh-CN" dirty="0" smtClean="0"/>
              <a:t>】</a:t>
            </a:r>
            <a:r>
              <a:rPr lang="zh-CN" altLang="en-US" dirty="0"/>
              <a:t>计算存储融合的高速网络</a:t>
            </a:r>
          </a:p>
        </p:txBody>
      </p:sp>
      <p:sp>
        <p:nvSpPr>
          <p:cNvPr id="53" name="TextBox 27"/>
          <p:cNvSpPr txBox="1"/>
          <p:nvPr/>
        </p:nvSpPr>
        <p:spPr>
          <a:xfrm>
            <a:off x="7056109" y="1340768"/>
            <a:ext cx="5056031" cy="3026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绝大部分 </a:t>
            </a:r>
            <a:r>
              <a:rPr lang="en-US" altLang="zh-CN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MPI 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并行程序要求计算网络具有低延迟、高带宽特性</a:t>
            </a:r>
            <a:endParaRPr lang="en-US" altLang="zh-CN" sz="16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计算、存储网络融合的方案逐渐成为主流，也要求网络延迟低、带宽高，以保障共享存储系统的</a:t>
            </a:r>
            <a:r>
              <a:rPr lang="en-US" altLang="zh-CN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IOPS 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和聚合带宽</a:t>
            </a:r>
            <a:endParaRPr lang="en-US" altLang="zh-CN" sz="16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en-US" altLang="zh-CN" sz="16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b="1" dirty="0" err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InfiniBand</a:t>
            </a:r>
            <a:r>
              <a:rPr lang="en-US" altLang="zh-CN" sz="1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是业界延迟最低、带宽最高的网络，是高性能计算集群系统的标准</a:t>
            </a:r>
            <a:endParaRPr lang="en-US" altLang="zh-CN" sz="16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减号 3"/>
          <p:cNvSpPr/>
          <p:nvPr/>
        </p:nvSpPr>
        <p:spPr>
          <a:xfrm rot="21300000">
            <a:off x="-431512" y="2843652"/>
            <a:ext cx="8078115" cy="693799"/>
          </a:xfrm>
          <a:prstGeom prst="mathMinus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下箭头 11"/>
          <p:cNvSpPr/>
          <p:nvPr/>
        </p:nvSpPr>
        <p:spPr>
          <a:xfrm>
            <a:off x="518907" y="1361749"/>
            <a:ext cx="2438400" cy="16256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zh-CN" altLang="en-US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2957307" y="1158549"/>
            <a:ext cx="3487060" cy="1706880"/>
          </a:xfrm>
          <a:custGeom>
            <a:avLst/>
            <a:gdLst>
              <a:gd name="connsiteX0" fmla="*/ 0 w 1950720"/>
              <a:gd name="connsiteY0" fmla="*/ 0 h 1706880"/>
              <a:gd name="connsiteX1" fmla="*/ 1950720 w 1950720"/>
              <a:gd name="connsiteY1" fmla="*/ 0 h 1706880"/>
              <a:gd name="connsiteX2" fmla="*/ 1950720 w 1950720"/>
              <a:gd name="connsiteY2" fmla="*/ 1706880 h 1706880"/>
              <a:gd name="connsiteX3" fmla="*/ 0 w 1950720"/>
              <a:gd name="connsiteY3" fmla="*/ 1706880 h 1706880"/>
              <a:gd name="connsiteX4" fmla="*/ 0 w 1950720"/>
              <a:gd name="connsiteY4" fmla="*/ 0 h 170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0720" h="1706880">
                <a:moveTo>
                  <a:pt x="0" y="0"/>
                </a:moveTo>
                <a:lnTo>
                  <a:pt x="1950720" y="0"/>
                </a:lnTo>
                <a:lnTo>
                  <a:pt x="1950720" y="1706880"/>
                </a:lnTo>
                <a:lnTo>
                  <a:pt x="0" y="17068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2496" tIns="412496" rIns="412496" bIns="412496" numCol="1" spcCol="1270" anchor="ctr" anchorCtr="0">
            <a:noAutofit/>
          </a:bodyPr>
          <a:lstStyle/>
          <a:p>
            <a:pPr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6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上箭头 13"/>
          <p:cNvSpPr/>
          <p:nvPr/>
        </p:nvSpPr>
        <p:spPr>
          <a:xfrm>
            <a:off x="4257787" y="3393749"/>
            <a:ext cx="2438400" cy="1625600"/>
          </a:xfrm>
          <a:prstGeom prst="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sp>
        <p:nvSpPr>
          <p:cNvPr id="17" name="任意多边形 16"/>
          <p:cNvSpPr/>
          <p:nvPr/>
        </p:nvSpPr>
        <p:spPr>
          <a:xfrm>
            <a:off x="434185" y="1138229"/>
            <a:ext cx="2600960" cy="1706880"/>
          </a:xfrm>
          <a:custGeom>
            <a:avLst/>
            <a:gdLst>
              <a:gd name="connsiteX0" fmla="*/ 0 w 1950720"/>
              <a:gd name="connsiteY0" fmla="*/ 0 h 1706880"/>
              <a:gd name="connsiteX1" fmla="*/ 1950720 w 1950720"/>
              <a:gd name="connsiteY1" fmla="*/ 0 h 1706880"/>
              <a:gd name="connsiteX2" fmla="*/ 1950720 w 1950720"/>
              <a:gd name="connsiteY2" fmla="*/ 1706880 h 1706880"/>
              <a:gd name="connsiteX3" fmla="*/ 0 w 1950720"/>
              <a:gd name="connsiteY3" fmla="*/ 1706880 h 1706880"/>
              <a:gd name="connsiteX4" fmla="*/ 0 w 1950720"/>
              <a:gd name="connsiteY4" fmla="*/ 0 h 170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0720" h="1706880">
                <a:moveTo>
                  <a:pt x="0" y="0"/>
                </a:moveTo>
                <a:lnTo>
                  <a:pt x="1950720" y="0"/>
                </a:lnTo>
                <a:lnTo>
                  <a:pt x="1950720" y="1706880"/>
                </a:lnTo>
                <a:lnTo>
                  <a:pt x="0" y="17068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2496" tIns="412496" rIns="412496" bIns="412496" numCol="1" spcCol="1270" anchor="ctr" anchorCtr="0">
            <a:noAutofit/>
          </a:bodyPr>
          <a:lstStyle/>
          <a:p>
            <a:pPr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0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延</a:t>
            </a:r>
            <a:endParaRPr lang="en-US" altLang="zh-CN" sz="2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0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迟</a:t>
            </a:r>
            <a:endParaRPr lang="en-US" altLang="zh-CN" sz="2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Latency</a:t>
            </a:r>
            <a:endParaRPr lang="zh-CN" altLang="en-US" sz="2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3800165" y="3605469"/>
            <a:ext cx="3410505" cy="1706880"/>
          </a:xfrm>
          <a:custGeom>
            <a:avLst/>
            <a:gdLst>
              <a:gd name="connsiteX0" fmla="*/ 0 w 1950720"/>
              <a:gd name="connsiteY0" fmla="*/ 0 h 1706880"/>
              <a:gd name="connsiteX1" fmla="*/ 1950720 w 1950720"/>
              <a:gd name="connsiteY1" fmla="*/ 0 h 1706880"/>
              <a:gd name="connsiteX2" fmla="*/ 1950720 w 1950720"/>
              <a:gd name="connsiteY2" fmla="*/ 1706880 h 1706880"/>
              <a:gd name="connsiteX3" fmla="*/ 0 w 1950720"/>
              <a:gd name="connsiteY3" fmla="*/ 1706880 h 1706880"/>
              <a:gd name="connsiteX4" fmla="*/ 0 w 1950720"/>
              <a:gd name="connsiteY4" fmla="*/ 0 h 170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0720" h="1706880">
                <a:moveTo>
                  <a:pt x="0" y="0"/>
                </a:moveTo>
                <a:lnTo>
                  <a:pt x="1950720" y="0"/>
                </a:lnTo>
                <a:lnTo>
                  <a:pt x="1950720" y="1706880"/>
                </a:lnTo>
                <a:lnTo>
                  <a:pt x="0" y="17068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2496" tIns="412496" rIns="412496" bIns="412496" numCol="1" spcCol="1270" anchor="ctr" anchorCtr="0">
            <a:noAutofit/>
          </a:bodyPr>
          <a:lstStyle/>
          <a:p>
            <a:pPr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0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Bandwidth</a:t>
            </a:r>
            <a:endParaRPr lang="en-US" altLang="zh-CN" sz="2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0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带</a:t>
            </a:r>
            <a:endParaRPr lang="en-US" altLang="zh-CN" sz="2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0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宽</a:t>
            </a:r>
            <a:endParaRPr lang="en-US" altLang="zh-CN" sz="2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044538" y="1268760"/>
            <a:ext cx="3738881" cy="1655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5781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MPI 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并行计算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通信的小数据包交换，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对计算网络的延迟性能要求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高，要求网络灵敏</a:t>
            </a:r>
            <a:endParaRPr lang="en-US" altLang="zh-CN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25781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延迟</a:t>
            </a:r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越低越好</a:t>
            </a:r>
            <a:endParaRPr lang="zh-CN" altLang="en-US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94884" y="3429346"/>
            <a:ext cx="3738881" cy="1265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5781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MPI 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并行计算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通信的大数据包交换，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对计算网络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的带宽性能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要求高</a:t>
            </a:r>
            <a:endParaRPr lang="en-US" altLang="zh-CN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25781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带宽越高越好</a:t>
            </a:r>
            <a:endParaRPr lang="zh-CN" altLang="en-US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39351" y="5524069"/>
            <a:ext cx="1136269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B01F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万兆网络为什么不适合高性能计算？ </a:t>
            </a:r>
            <a:r>
              <a:rPr lang="en-US" altLang="zh-CN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10Gb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万兆与 </a:t>
            </a:r>
            <a:r>
              <a:rPr lang="en-US" altLang="zh-CN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56Gb FDR </a:t>
            </a:r>
            <a:r>
              <a:rPr lang="en-US" altLang="zh-CN" sz="1600" dirty="0" err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InfiniBand</a:t>
            </a:r>
            <a:r>
              <a:rPr lang="en-US" altLang="zh-CN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相比：</a:t>
            </a:r>
            <a:endParaRPr lang="en-US" altLang="zh-CN" sz="16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实际带宽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只有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err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InfiniBand</a:t>
            </a:r>
            <a:r>
              <a:rPr lang="en-US" altLang="zh-CN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1/6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延迟比 </a:t>
            </a:r>
            <a:r>
              <a:rPr lang="en-US" altLang="zh-CN" sz="1600" dirty="0" err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InfiniBand</a:t>
            </a:r>
            <a:r>
              <a:rPr lang="en-US" altLang="zh-CN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 </a:t>
            </a:r>
            <a:r>
              <a:rPr lang="en-US" altLang="zh-CN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个数量级（延迟高是万兆不适合网络密集型应用的最主要原因）</a:t>
            </a:r>
            <a:endParaRPr lang="en-US" altLang="zh-CN" sz="1600" b="1" dirty="0">
              <a:solidFill>
                <a:srgbClr val="B01F2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右大括号 20"/>
          <p:cNvSpPr/>
          <p:nvPr/>
        </p:nvSpPr>
        <p:spPr>
          <a:xfrm>
            <a:off x="6661951" y="1361751"/>
            <a:ext cx="457624" cy="3723435"/>
          </a:xfrm>
          <a:prstGeom prst="rightBrace">
            <a:avLst>
              <a:gd name="adj1" fmla="val 103767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0" y="5312349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15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https://cw.infinibandta.org/document/dl/758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1651574"/>
            <a:ext cx="12024773" cy="494577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网络</a:t>
            </a:r>
            <a:r>
              <a:rPr lang="en-US" altLang="zh-CN" dirty="0"/>
              <a:t>】</a:t>
            </a:r>
            <a:r>
              <a:rPr lang="zh-CN" altLang="en-US" dirty="0"/>
              <a:t>计算存储融合的高速网络</a:t>
            </a:r>
          </a:p>
        </p:txBody>
      </p:sp>
      <p:sp>
        <p:nvSpPr>
          <p:cNvPr id="30" name="矩形 29"/>
          <p:cNvSpPr/>
          <p:nvPr/>
        </p:nvSpPr>
        <p:spPr>
          <a:xfrm>
            <a:off x="239349" y="1196752"/>
            <a:ext cx="10081120" cy="68683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矩形 30"/>
          <p:cNvSpPr/>
          <p:nvPr/>
        </p:nvSpPr>
        <p:spPr>
          <a:xfrm>
            <a:off x="194815" y="1180174"/>
            <a:ext cx="11521280" cy="75233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0" rIns="142240" bIns="142240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年，高性能计算步入 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100Gb/s </a:t>
            </a:r>
            <a:r>
              <a:rPr lang="en-US" altLang="zh-CN" sz="16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InfiniBand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时代！</a:t>
            </a:r>
            <a:endParaRPr lang="en-US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16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EDR </a:t>
            </a:r>
            <a:r>
              <a:rPr lang="en-US" altLang="zh-CN" sz="16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InfiniBand</a:t>
            </a:r>
            <a:r>
              <a:rPr lang="en-US" altLang="zh-CN" sz="16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单向带宽达到</a:t>
            </a:r>
            <a:r>
              <a:rPr lang="en-US" altLang="zh-CN" sz="16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100Gb/s</a:t>
            </a:r>
            <a:r>
              <a:rPr lang="zh-CN" altLang="en-US" sz="16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，延迟进一步降低</a:t>
            </a:r>
            <a:endParaRPr lang="zh-CN" altLang="en-US" sz="16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宋体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718992" y="2344031"/>
            <a:ext cx="3393015" cy="2578693"/>
            <a:chOff x="1379167" y="1916831"/>
            <a:chExt cx="2544761" cy="2578693"/>
          </a:xfrm>
        </p:grpSpPr>
        <p:cxnSp>
          <p:nvCxnSpPr>
            <p:cNvPr id="8" name="直接连接符 7"/>
            <p:cNvCxnSpPr>
              <a:endCxn id="9" idx="2"/>
            </p:cNvCxnSpPr>
            <p:nvPr/>
          </p:nvCxnSpPr>
          <p:spPr>
            <a:xfrm flipV="1">
              <a:off x="1434728" y="3676109"/>
              <a:ext cx="1094236" cy="8194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AutoShape 13"/>
            <p:cNvSpPr>
              <a:spLocks noChangeArrowheads="1"/>
            </p:cNvSpPr>
            <p:nvPr/>
          </p:nvSpPr>
          <p:spPr bwMode="auto">
            <a:xfrm>
              <a:off x="1379167" y="2167657"/>
              <a:ext cx="2299593" cy="1508452"/>
            </a:xfrm>
            <a:prstGeom prst="roundRect">
              <a:avLst>
                <a:gd name="adj" fmla="val 4639"/>
              </a:avLst>
            </a:prstGeom>
            <a:gradFill rotWithShape="1">
              <a:gsLst>
                <a:gs pos="0">
                  <a:srgbClr val="FDFDFD"/>
                </a:gs>
                <a:gs pos="100000">
                  <a:srgbClr val="D7D7D7"/>
                </a:gs>
              </a:gsLst>
              <a:lin ang="5400000" scaled="1"/>
            </a:gradFill>
            <a:ln w="19050">
              <a:solidFill>
                <a:srgbClr val="C0C0C0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AutoShape 14"/>
            <p:cNvSpPr>
              <a:spLocks noChangeArrowheads="1"/>
            </p:cNvSpPr>
            <p:nvPr/>
          </p:nvSpPr>
          <p:spPr bwMode="auto">
            <a:xfrm>
              <a:off x="1520456" y="1916831"/>
              <a:ext cx="2057152" cy="523875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38100">
              <a:solidFill>
                <a:srgbClr val="FFFFFF">
                  <a:alpha val="7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1899867" y="1967631"/>
              <a:ext cx="58092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QDR</a:t>
              </a:r>
              <a:endParaRPr lang="en-US" altLang="zh-CN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1434728" y="2500074"/>
              <a:ext cx="2489200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Symbol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ymbol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ymbol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ymbol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itchFamily="18" charset="2"/>
                </a:defRPr>
              </a:lvl9pPr>
            </a:lstStyle>
            <a:p>
              <a:pPr marL="171450" indent="-171450">
                <a:buFont typeface="Arial" pitchFamily="34" charset="0"/>
                <a:buChar char="•"/>
              </a:pPr>
              <a:r>
                <a:rPr lang="zh-CN" altLang="en-US" sz="16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理论带宽：</a:t>
              </a:r>
              <a:r>
                <a:rPr lang="en-US" altLang="zh-CN" sz="16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40Gb/s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zh-CN" altLang="en-US" sz="16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编码</a:t>
              </a:r>
              <a:r>
                <a:rPr lang="zh-CN" altLang="en-US" sz="16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lang="en-US" altLang="zh-CN" sz="16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8/10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zh-CN" altLang="en-US" sz="16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实际带宽：</a:t>
              </a:r>
              <a:r>
                <a:rPr lang="en-US" altLang="zh-CN" sz="16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3.2GB/s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zh-CN" altLang="en-US" sz="16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延迟：</a:t>
              </a:r>
              <a:r>
                <a:rPr lang="en-US" altLang="zh-CN" sz="16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1.3 </a:t>
              </a:r>
              <a:r>
                <a:rPr lang="en-US" altLang="zh-CN" sz="1600" dirty="0" err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μ</a:t>
              </a:r>
              <a:r>
                <a:rPr lang="en-US" altLang="zh-CN" sz="1600" dirty="0" err="1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  <a:endPara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650247" y="1973103"/>
            <a:ext cx="3557989" cy="2502791"/>
            <a:chOff x="3953515" y="1296768"/>
            <a:chExt cx="2668492" cy="2502791"/>
          </a:xfrm>
        </p:grpSpPr>
        <p:cxnSp>
          <p:nvCxnSpPr>
            <p:cNvPr id="14" name="直接连接符 13"/>
            <p:cNvCxnSpPr>
              <a:endCxn id="16" idx="2"/>
            </p:cNvCxnSpPr>
            <p:nvPr/>
          </p:nvCxnSpPr>
          <p:spPr>
            <a:xfrm flipV="1">
              <a:off x="3953515" y="3056046"/>
              <a:ext cx="1441355" cy="7435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4452580" y="1743320"/>
              <a:ext cx="12241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AutoShape 13"/>
            <p:cNvSpPr>
              <a:spLocks noChangeArrowheads="1"/>
            </p:cNvSpPr>
            <p:nvPr/>
          </p:nvSpPr>
          <p:spPr bwMode="auto">
            <a:xfrm>
              <a:off x="4167732" y="1595594"/>
              <a:ext cx="2454275" cy="1460452"/>
            </a:xfrm>
            <a:prstGeom prst="roundRect">
              <a:avLst>
                <a:gd name="adj" fmla="val 4639"/>
              </a:avLst>
            </a:prstGeom>
            <a:gradFill rotWithShape="1">
              <a:gsLst>
                <a:gs pos="0">
                  <a:srgbClr val="FDFDFD"/>
                </a:gs>
                <a:gs pos="100000">
                  <a:srgbClr val="D7D7D7"/>
                </a:gs>
              </a:gsLst>
              <a:lin ang="5400000" scaled="1"/>
            </a:gradFill>
            <a:ln w="19050">
              <a:solidFill>
                <a:srgbClr val="C0C0C0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AutoShape 14"/>
            <p:cNvSpPr>
              <a:spLocks noChangeArrowheads="1"/>
            </p:cNvSpPr>
            <p:nvPr/>
          </p:nvSpPr>
          <p:spPr bwMode="auto">
            <a:xfrm>
              <a:off x="4309817" y="1296768"/>
              <a:ext cx="2133823" cy="52387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>
              <a:solidFill>
                <a:srgbClr val="FFFFFF">
                  <a:alpha val="7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4633937" y="1358650"/>
              <a:ext cx="5232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</a:t>
              </a:r>
              <a:r>
                <a:rPr lang="en-US" altLang="zh-CN" sz="20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DR</a:t>
              </a:r>
              <a:endParaRPr lang="en-US" altLang="zh-CN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4223293" y="1924010"/>
              <a:ext cx="2398714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Symbol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ymbol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ymbol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ymbol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itchFamily="18" charset="2"/>
                </a:defRPr>
              </a:lvl9pPr>
            </a:lstStyle>
            <a:p>
              <a:pPr marL="171450" indent="-171450">
                <a:buFont typeface="Arial" pitchFamily="34" charset="0"/>
                <a:buChar char="•"/>
              </a:pPr>
              <a:r>
                <a:rPr lang="zh-CN" altLang="en-US" sz="16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理论</a:t>
              </a:r>
              <a:r>
                <a:rPr lang="zh-CN" altLang="en-US" sz="16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带宽</a:t>
              </a:r>
              <a:r>
                <a:rPr lang="zh-CN" altLang="en-US" sz="16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lang="en-US" altLang="zh-CN" sz="16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56Gb/s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zh-CN" altLang="en-US" sz="16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编码：</a:t>
              </a:r>
              <a:r>
                <a:rPr lang="en-US" altLang="zh-CN" sz="16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64/66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zh-CN" altLang="en-US" sz="16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实际带宽：</a:t>
              </a:r>
              <a:r>
                <a:rPr lang="en-US" altLang="zh-CN" sz="16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6.68GB/s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zh-CN" altLang="en-US" sz="16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延迟：</a:t>
              </a:r>
              <a:r>
                <a:rPr lang="en-US" altLang="zh-CN" sz="16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0.7 </a:t>
              </a:r>
              <a:r>
                <a:rPr lang="en-US" altLang="zh-CN" sz="1600" dirty="0" err="1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μs</a:t>
              </a:r>
              <a:endPara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947849" y="1370424"/>
            <a:ext cx="4624559" cy="2690373"/>
            <a:chOff x="3153588" y="1296768"/>
            <a:chExt cx="3468419" cy="2690373"/>
          </a:xfrm>
        </p:grpSpPr>
        <p:cxnSp>
          <p:nvCxnSpPr>
            <p:cNvPr id="21" name="直接连接符 20"/>
            <p:cNvCxnSpPr>
              <a:endCxn id="23" idx="2"/>
            </p:cNvCxnSpPr>
            <p:nvPr/>
          </p:nvCxnSpPr>
          <p:spPr>
            <a:xfrm flipV="1">
              <a:off x="3153588" y="3312992"/>
              <a:ext cx="2241282" cy="6741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4452580" y="1743320"/>
              <a:ext cx="12241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AutoShape 13"/>
            <p:cNvSpPr>
              <a:spLocks noChangeArrowheads="1"/>
            </p:cNvSpPr>
            <p:nvPr/>
          </p:nvSpPr>
          <p:spPr bwMode="auto">
            <a:xfrm>
              <a:off x="4167732" y="1595593"/>
              <a:ext cx="2454275" cy="1717399"/>
            </a:xfrm>
            <a:prstGeom prst="roundRect">
              <a:avLst>
                <a:gd name="adj" fmla="val 4639"/>
              </a:avLst>
            </a:prstGeom>
            <a:gradFill rotWithShape="1">
              <a:gsLst>
                <a:gs pos="0">
                  <a:srgbClr val="FDFDFD"/>
                </a:gs>
                <a:gs pos="100000">
                  <a:srgbClr val="D7D7D7"/>
                </a:gs>
              </a:gsLst>
              <a:lin ang="5400000" scaled="1"/>
            </a:gradFill>
            <a:ln w="19050">
              <a:solidFill>
                <a:srgbClr val="C0C0C0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AutoShape 14"/>
            <p:cNvSpPr>
              <a:spLocks noChangeArrowheads="1"/>
            </p:cNvSpPr>
            <p:nvPr/>
          </p:nvSpPr>
          <p:spPr bwMode="auto">
            <a:xfrm>
              <a:off x="4309817" y="1296768"/>
              <a:ext cx="2133823" cy="523875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75000"/>
              </a:schemeClr>
            </a:solidFill>
            <a:ln w="38100">
              <a:solidFill>
                <a:srgbClr val="FFFFFF">
                  <a:alpha val="7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Rectangle 16"/>
            <p:cNvSpPr>
              <a:spLocks noChangeArrowheads="1"/>
            </p:cNvSpPr>
            <p:nvPr/>
          </p:nvSpPr>
          <p:spPr bwMode="auto">
            <a:xfrm>
              <a:off x="4633937" y="1358650"/>
              <a:ext cx="5232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EDR</a:t>
              </a:r>
              <a:endParaRPr lang="en-US" altLang="zh-CN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Text Box 18"/>
            <p:cNvSpPr txBox="1">
              <a:spLocks noChangeArrowheads="1"/>
            </p:cNvSpPr>
            <p:nvPr/>
          </p:nvSpPr>
          <p:spPr bwMode="auto">
            <a:xfrm>
              <a:off x="4223293" y="1885179"/>
              <a:ext cx="2398714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Symbol" pitchFamily="18" charset="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ymbol" pitchFamily="18" charset="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ymbol" pitchFamily="18" charset="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ymbol" pitchFamily="18" charset="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ymbol" pitchFamily="18" charset="2"/>
                </a:defRPr>
              </a:lvl9pPr>
            </a:lstStyle>
            <a:p>
              <a:pPr marL="171450" indent="-171450">
                <a:buFont typeface="Arial" pitchFamily="34" charset="0"/>
                <a:buChar char="•"/>
              </a:pPr>
              <a:r>
                <a:rPr lang="en-US" altLang="zh-CN" sz="16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2015.03</a:t>
              </a:r>
              <a:r>
                <a:rPr lang="zh-CN" altLang="en-US" sz="16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发布</a:t>
              </a:r>
              <a:endPara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buFont typeface="Arial" pitchFamily="34" charset="0"/>
                <a:buChar char="•"/>
              </a:pPr>
              <a:r>
                <a:rPr lang="zh-CN" altLang="en-US" sz="16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理论带宽</a:t>
              </a:r>
              <a:r>
                <a:rPr lang="zh-CN" altLang="en-US" sz="16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lang="en-US" altLang="zh-CN" sz="16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100Gb/s</a:t>
              </a:r>
              <a:endPara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buFont typeface="Arial" pitchFamily="34" charset="0"/>
                <a:buChar char="•"/>
              </a:pPr>
              <a:r>
                <a:rPr lang="zh-CN" altLang="en-US" sz="16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编码：</a:t>
              </a:r>
              <a:r>
                <a:rPr lang="en-US" altLang="zh-CN" sz="16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64/66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zh-CN" altLang="en-US" sz="16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实际带宽</a:t>
              </a:r>
              <a:r>
                <a:rPr lang="zh-CN" altLang="en-US" sz="16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lang="en-US" altLang="zh-CN" sz="16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11.93GB/s</a:t>
              </a:r>
              <a:endPara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buFont typeface="Arial" pitchFamily="34" charset="0"/>
                <a:buChar char="•"/>
              </a:pPr>
              <a:r>
                <a:rPr lang="zh-CN" altLang="en-US" sz="16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延迟</a:t>
              </a:r>
              <a:r>
                <a:rPr lang="zh-CN" altLang="en-US" sz="16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lang="en-US" altLang="zh-CN" sz="16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0.6 </a:t>
              </a:r>
              <a:r>
                <a:rPr lang="en-US" altLang="zh-CN" sz="1600" dirty="0" err="1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μs</a:t>
              </a:r>
              <a:endPara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2447596" y="5021540"/>
            <a:ext cx="9409045" cy="10651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微软雅黑" panose="020B0503020204020204" pitchFamily="34" charset="-122"/>
              <a:buChar char="ⅹ"/>
            </a:pPr>
            <a:r>
              <a:rPr lang="en-US" altLang="zh-CN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QDR</a:t>
            </a:r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早已</a:t>
            </a:r>
            <a:r>
              <a:rPr lang="zh-CN" altLang="en-US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落后，基本淘汰</a:t>
            </a:r>
            <a:endParaRPr lang="en-US" altLang="zh-CN" sz="16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---------------------------------------------------------------------------</a:t>
            </a:r>
          </a:p>
          <a:p>
            <a:pPr marL="285750" indent="-285750">
              <a:buFont typeface="微软雅黑" panose="020B0503020204020204" pitchFamily="34" charset="-122"/>
              <a:buChar char="√"/>
            </a:pPr>
            <a:r>
              <a:rPr lang="en-US" altLang="zh-CN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FDR</a:t>
            </a:r>
            <a:r>
              <a:rPr lang="zh-CN" altLang="en-US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是目前市场上的主流，性能全面优于</a:t>
            </a:r>
            <a:r>
              <a:rPr lang="en-US" altLang="zh-CN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QDR</a:t>
            </a:r>
          </a:p>
          <a:p>
            <a:pPr marL="285750" indent="-285750">
              <a:buFont typeface="微软雅黑" panose="020B0503020204020204" pitchFamily="34" charset="-122"/>
              <a:buChar char="√"/>
            </a:pPr>
            <a:r>
              <a:rPr lang="en-US" altLang="zh-CN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EDR</a:t>
            </a:r>
            <a:r>
              <a:rPr lang="zh-CN" altLang="en-US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会在</a:t>
            </a:r>
            <a:r>
              <a:rPr lang="en-US" altLang="zh-CN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r>
              <a:rPr lang="zh-CN" altLang="en-US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年逐渐取代</a:t>
            </a:r>
            <a:r>
              <a:rPr lang="en-US" altLang="zh-CN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FDR</a:t>
            </a:r>
            <a:r>
              <a:rPr lang="zh-CN" altLang="en-US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，成为市场主流</a:t>
            </a:r>
            <a:endParaRPr lang="zh-CN" altLang="en-US" sz="1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558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网络</a:t>
            </a:r>
            <a:r>
              <a:rPr lang="en-US" altLang="zh-CN" dirty="0"/>
              <a:t>】</a:t>
            </a:r>
            <a:r>
              <a:rPr lang="zh-CN" altLang="en-US" dirty="0"/>
              <a:t>计算存储融合的高速网络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210142" y="1139201"/>
          <a:ext cx="11742511" cy="178574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989316"/>
                <a:gridCol w="1618819"/>
                <a:gridCol w="1261501"/>
                <a:gridCol w="288032"/>
                <a:gridCol w="1728192"/>
                <a:gridCol w="288032"/>
                <a:gridCol w="1344149"/>
                <a:gridCol w="384043"/>
                <a:gridCol w="2016224"/>
                <a:gridCol w="1824203"/>
              </a:tblGrid>
              <a:tr h="520120"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PCI-E</a:t>
                      </a:r>
                    </a:p>
                    <a:p>
                      <a:pPr algn="ctr"/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速率要求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理论</a:t>
                      </a:r>
                      <a:endParaRPr lang="en-US" altLang="zh-CN" sz="12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带宽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*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IB</a:t>
                      </a:r>
                    </a:p>
                    <a:p>
                      <a:pPr algn="ctr"/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编码效率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*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PCI-E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编码效率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=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实际峰值带宽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延迟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  <a:tr h="42187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QDR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PCI-E 2.0 x8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40Gb/s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*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8/10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*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8/10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=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B01F2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3.2 GB/s</a:t>
                      </a:r>
                      <a:endParaRPr lang="zh-CN" altLang="en-US" sz="1200" dirty="0">
                        <a:solidFill>
                          <a:srgbClr val="B01F2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solidFill>
                            <a:srgbClr val="B01F2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1.3μs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187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FDR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PCI-E 3.0 x8</a:t>
                      </a:r>
                      <a:endParaRPr lang="zh-CN" altLang="en-US" sz="12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56Gb/s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*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64/66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*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128/130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=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B01F2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6.68 GB/s</a:t>
                      </a:r>
                      <a:endParaRPr lang="zh-CN" altLang="en-US" sz="1200" dirty="0">
                        <a:solidFill>
                          <a:srgbClr val="B01F2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solidFill>
                            <a:srgbClr val="B01F2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0.7μs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187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EDR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PCE-E 3.0</a:t>
                      </a:r>
                      <a:r>
                        <a:rPr lang="en-US" altLang="zh-CN" sz="12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x16</a:t>
                      </a:r>
                      <a:endParaRPr lang="zh-CN" altLang="en-US" sz="12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100Gb/s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*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64/66</a:t>
                      </a:r>
                      <a:endParaRPr lang="zh-CN" altLang="en-US" sz="12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*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=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B01F2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11.93 GB/s</a:t>
                      </a:r>
                      <a:endParaRPr lang="zh-CN" altLang="en-US" sz="1200" dirty="0">
                        <a:solidFill>
                          <a:srgbClr val="B01F2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solidFill>
                            <a:srgbClr val="B01F2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0.6μs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50" y="3140968"/>
            <a:ext cx="5680055" cy="23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40968"/>
            <a:ext cx="5431840" cy="23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3247786" y="5517232"/>
            <a:ext cx="42699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EDR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en-US" altLang="zh-CN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FDR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在带宽和延迟方面的实测性能对比</a:t>
            </a:r>
            <a:endParaRPr lang="zh-CN" altLang="en-US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39352" y="5949280"/>
            <a:ext cx="7353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</a:t>
            </a:r>
            <a:r>
              <a:rPr lang="zh-CN" altLang="en-US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高带宽、更低延迟的 </a:t>
            </a:r>
            <a:r>
              <a:rPr lang="en-US" altLang="zh-CN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EDR </a:t>
            </a:r>
            <a:r>
              <a:rPr lang="zh-CN" altLang="en-US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能够进一步提升网络密集型应用程序的并行效率</a:t>
            </a:r>
            <a:endParaRPr lang="en-US" altLang="zh-CN" sz="16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83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网络</a:t>
            </a:r>
            <a:r>
              <a:rPr lang="en-US" altLang="zh-CN" dirty="0"/>
              <a:t>】</a:t>
            </a:r>
            <a:r>
              <a:rPr lang="zh-CN" altLang="en-US" dirty="0"/>
              <a:t>计算存储融合的高速网络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6524809" y="4232031"/>
            <a:ext cx="4242411" cy="1696725"/>
            <a:chOff x="1353077" y="4869827"/>
            <a:chExt cx="3181808" cy="1696725"/>
          </a:xfrm>
        </p:grpSpPr>
        <p:sp>
          <p:nvSpPr>
            <p:cNvPr id="10" name="等腰三角形 9"/>
            <p:cNvSpPr/>
            <p:nvPr/>
          </p:nvSpPr>
          <p:spPr>
            <a:xfrm rot="5400000">
              <a:off x="2559473" y="5474829"/>
              <a:ext cx="792000" cy="1116000"/>
            </a:xfrm>
            <a:prstGeom prst="triangle">
              <a:avLst>
                <a:gd name="adj" fmla="val 68747"/>
              </a:avLst>
            </a:prstGeom>
            <a:solidFill>
              <a:schemeClr val="bg1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>
                <a:solidFill>
                  <a:prstClr val="black"/>
                </a:solidFill>
                <a:latin typeface="Calibri"/>
                <a:ea typeface="宋体"/>
              </a:endParaRPr>
            </a:p>
          </p:txBody>
        </p:sp>
        <p:grpSp>
          <p:nvGrpSpPr>
            <p:cNvPr id="11" name="组合 17"/>
            <p:cNvGrpSpPr>
              <a:grpSpLocks/>
            </p:cNvGrpSpPr>
            <p:nvPr/>
          </p:nvGrpSpPr>
          <p:grpSpPr bwMode="auto">
            <a:xfrm>
              <a:off x="1353077" y="4869827"/>
              <a:ext cx="1375967" cy="1696725"/>
              <a:chOff x="467544" y="2494366"/>
              <a:chExt cx="3384377" cy="4174714"/>
            </a:xfrm>
          </p:grpSpPr>
          <p:sp>
            <p:nvSpPr>
              <p:cNvPr id="15" name="梯形 14"/>
              <p:cNvSpPr/>
              <p:nvPr/>
            </p:nvSpPr>
            <p:spPr>
              <a:xfrm>
                <a:off x="538978" y="3253405"/>
                <a:ext cx="3241509" cy="2486726"/>
              </a:xfrm>
              <a:prstGeom prst="trapezoid">
                <a:avLst>
                  <a:gd name="adj" fmla="val 5466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3200">
                  <a:solidFill>
                    <a:prstClr val="white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899323" y="4149009"/>
                <a:ext cx="2520821" cy="252007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3200">
                  <a:solidFill>
                    <a:prstClr val="white"/>
                  </a:solidFill>
                  <a:latin typeface="Calibri"/>
                  <a:ea typeface="宋体"/>
                </a:endParaRPr>
              </a:p>
            </p:txBody>
          </p:sp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7151" y="2965509"/>
                <a:ext cx="442734" cy="4503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9632" y="4616082"/>
                <a:ext cx="1753458" cy="16442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3648" y="2494366"/>
                <a:ext cx="1448210" cy="1504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新月形 19"/>
              <p:cNvSpPr/>
              <p:nvPr/>
            </p:nvSpPr>
            <p:spPr>
              <a:xfrm>
                <a:off x="467544" y="4580929"/>
                <a:ext cx="720688" cy="1691164"/>
              </a:xfrm>
              <a:prstGeom prst="moon">
                <a:avLst>
                  <a:gd name="adj" fmla="val 5909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3200">
                  <a:solidFill>
                    <a:prstClr val="white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1" name="新月形 20"/>
              <p:cNvSpPr/>
              <p:nvPr/>
            </p:nvSpPr>
            <p:spPr>
              <a:xfrm rot="10800000">
                <a:off x="3131233" y="4580929"/>
                <a:ext cx="720688" cy="1691164"/>
              </a:xfrm>
              <a:prstGeom prst="moon">
                <a:avLst>
                  <a:gd name="adj" fmla="val 5909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3200">
                  <a:solidFill>
                    <a:prstClr val="white"/>
                  </a:solidFill>
                  <a:latin typeface="Calibri"/>
                  <a:ea typeface="宋体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3411264" y="5414604"/>
              <a:ext cx="1123621" cy="1149223"/>
              <a:chOff x="4686740" y="2439538"/>
              <a:chExt cx="2763836" cy="2826817"/>
            </a:xfrm>
          </p:grpSpPr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93798" y="4735046"/>
                <a:ext cx="543956" cy="531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4" name="图片 20" descr="11.jpg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2493" t="10577" r="27089" b="5077"/>
              <a:stretch>
                <a:fillRect/>
              </a:stretch>
            </p:blipFill>
            <p:spPr bwMode="auto">
              <a:xfrm>
                <a:off x="4686740" y="2439538"/>
                <a:ext cx="2763836" cy="2643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2" name="矩形 21"/>
          <p:cNvSpPr/>
          <p:nvPr/>
        </p:nvSpPr>
        <p:spPr>
          <a:xfrm>
            <a:off x="750486" y="3995482"/>
            <a:ext cx="571374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0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3D-Torus </a:t>
            </a:r>
            <a:r>
              <a:rPr lang="zh-CN" altLang="en-US" sz="20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结构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逐渐兴起的 </a:t>
            </a:r>
            <a:r>
              <a:rPr lang="en-US" altLang="zh-CN" sz="1400" dirty="0" err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InfiniBand</a:t>
            </a:r>
            <a:r>
              <a:rPr lang="en-US" altLang="zh-CN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拓扑结构，采用动态路由</a:t>
            </a:r>
            <a:endParaRPr lang="en-US" altLang="zh-CN" sz="14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具有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极佳的扩展性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和性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价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比，适合大型超算中心</a:t>
            </a:r>
            <a:endParaRPr lang="en-US" altLang="zh-CN" sz="14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曙光 </a:t>
            </a:r>
            <a:r>
              <a:rPr lang="en-US" altLang="zh-CN" sz="1400" dirty="0" err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Gridview</a:t>
            </a:r>
            <a:r>
              <a:rPr lang="en-US" altLang="zh-CN" sz="1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作业调度系统支持针对 </a:t>
            </a:r>
            <a:r>
              <a:rPr lang="en-US" altLang="zh-CN" sz="1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3D-Torus </a:t>
            </a:r>
            <a:r>
              <a:rPr lang="zh-CN" altLang="en-US" sz="1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的网络局域性调度策略</a:t>
            </a:r>
            <a:endParaRPr lang="en-US" altLang="zh-CN" sz="14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曙光提供针对 </a:t>
            </a:r>
            <a:r>
              <a:rPr lang="en-US" altLang="zh-CN" sz="1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3D-Torus </a:t>
            </a:r>
            <a:r>
              <a:rPr lang="zh-CN" altLang="en-US" sz="1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 </a:t>
            </a:r>
            <a:r>
              <a:rPr lang="en-US" altLang="zh-CN" sz="1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MPI </a:t>
            </a:r>
            <a:r>
              <a:rPr lang="zh-CN" altLang="en-US" sz="1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优化</a:t>
            </a:r>
            <a:endParaRPr lang="en-US" altLang="zh-CN" sz="1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006913" y="2054124"/>
            <a:ext cx="4942712" cy="1527307"/>
            <a:chOff x="453214" y="5807165"/>
            <a:chExt cx="2512716" cy="1119308"/>
          </a:xfrm>
        </p:grpSpPr>
        <p:sp>
          <p:nvSpPr>
            <p:cNvPr id="24" name="矩形 23"/>
            <p:cNvSpPr/>
            <p:nvPr/>
          </p:nvSpPr>
          <p:spPr>
            <a:xfrm>
              <a:off x="1123640" y="5807165"/>
              <a:ext cx="288000" cy="2880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136008" y="5843443"/>
              <a:ext cx="256862" cy="1917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1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Root</a:t>
              </a:r>
              <a:endParaRPr lang="zh-CN" altLang="en-US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1545550" y="5807165"/>
              <a:ext cx="288000" cy="288000"/>
              <a:chOff x="1153723" y="5962652"/>
              <a:chExt cx="288000" cy="288000"/>
            </a:xfrm>
          </p:grpSpPr>
          <p:sp>
            <p:nvSpPr>
              <p:cNvPr id="67" name="矩形 66"/>
              <p:cNvSpPr/>
              <p:nvPr/>
            </p:nvSpPr>
            <p:spPr>
              <a:xfrm>
                <a:off x="1153723" y="5962652"/>
                <a:ext cx="288000" cy="28800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1166091" y="5998930"/>
                <a:ext cx="256862" cy="1917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100" dirty="0" smtClea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Root</a:t>
                </a:r>
                <a:endParaRPr lang="zh-CN" altLang="en-US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1967460" y="5807165"/>
              <a:ext cx="288000" cy="288000"/>
              <a:chOff x="1153723" y="5962652"/>
              <a:chExt cx="288000" cy="288000"/>
            </a:xfrm>
          </p:grpSpPr>
          <p:sp>
            <p:nvSpPr>
              <p:cNvPr id="65" name="矩形 64"/>
              <p:cNvSpPr/>
              <p:nvPr/>
            </p:nvSpPr>
            <p:spPr>
              <a:xfrm>
                <a:off x="1153723" y="5962652"/>
                <a:ext cx="288000" cy="28800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1166091" y="5998930"/>
                <a:ext cx="256862" cy="1917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100" dirty="0" smtClea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Root</a:t>
                </a:r>
                <a:endParaRPr lang="zh-CN" altLang="en-US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453214" y="6622492"/>
              <a:ext cx="288000" cy="288000"/>
              <a:chOff x="1153723" y="5962652"/>
              <a:chExt cx="288000" cy="288000"/>
            </a:xfrm>
          </p:grpSpPr>
          <p:sp>
            <p:nvSpPr>
              <p:cNvPr id="63" name="矩形 62"/>
              <p:cNvSpPr/>
              <p:nvPr/>
            </p:nvSpPr>
            <p:spPr>
              <a:xfrm>
                <a:off x="1153723" y="5962652"/>
                <a:ext cx="288000" cy="28800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1175874" y="5998930"/>
                <a:ext cx="237303" cy="1917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100" dirty="0" smtClea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Leaf</a:t>
                </a:r>
                <a:endParaRPr lang="zh-CN" altLang="en-US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846258" y="6622492"/>
              <a:ext cx="288000" cy="288000"/>
              <a:chOff x="1153723" y="5962652"/>
              <a:chExt cx="288000" cy="288000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1153723" y="5962652"/>
                <a:ext cx="288000" cy="28800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1175874" y="5998930"/>
                <a:ext cx="237303" cy="1917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100" dirty="0" smtClea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Leaf</a:t>
                </a:r>
                <a:endParaRPr lang="zh-CN" altLang="en-US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1242928" y="6622492"/>
              <a:ext cx="288000" cy="288000"/>
              <a:chOff x="1153723" y="5962652"/>
              <a:chExt cx="288000" cy="288000"/>
            </a:xfrm>
          </p:grpSpPr>
          <p:sp>
            <p:nvSpPr>
              <p:cNvPr id="59" name="矩形 58"/>
              <p:cNvSpPr/>
              <p:nvPr/>
            </p:nvSpPr>
            <p:spPr>
              <a:xfrm>
                <a:off x="1153723" y="5962652"/>
                <a:ext cx="288000" cy="28800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矩形 59"/>
              <p:cNvSpPr/>
              <p:nvPr/>
            </p:nvSpPr>
            <p:spPr>
              <a:xfrm>
                <a:off x="1175874" y="5998930"/>
                <a:ext cx="237303" cy="1917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100" dirty="0" smtClea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Leaf</a:t>
                </a:r>
                <a:endParaRPr lang="zh-CN" altLang="en-US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1635972" y="6622492"/>
              <a:ext cx="288000" cy="288000"/>
              <a:chOff x="1153723" y="5962652"/>
              <a:chExt cx="288000" cy="288000"/>
            </a:xfrm>
          </p:grpSpPr>
          <p:sp>
            <p:nvSpPr>
              <p:cNvPr id="57" name="矩形 56"/>
              <p:cNvSpPr/>
              <p:nvPr/>
            </p:nvSpPr>
            <p:spPr>
              <a:xfrm>
                <a:off x="1153723" y="5962652"/>
                <a:ext cx="288000" cy="28800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1175874" y="5998930"/>
                <a:ext cx="237303" cy="1917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100" dirty="0" smtClea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Leaf</a:t>
                </a:r>
                <a:endParaRPr lang="zh-CN" altLang="en-US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2031214" y="6622492"/>
              <a:ext cx="288000" cy="288000"/>
              <a:chOff x="1153723" y="5962652"/>
              <a:chExt cx="288000" cy="288000"/>
            </a:xfrm>
          </p:grpSpPr>
          <p:sp>
            <p:nvSpPr>
              <p:cNvPr id="55" name="矩形 54"/>
              <p:cNvSpPr/>
              <p:nvPr/>
            </p:nvSpPr>
            <p:spPr>
              <a:xfrm>
                <a:off x="1153723" y="5962652"/>
                <a:ext cx="288000" cy="28800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1175874" y="5998930"/>
                <a:ext cx="237303" cy="1917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100" dirty="0" smtClea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Leaf</a:t>
                </a:r>
                <a:endParaRPr lang="zh-CN" altLang="en-US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2677930" y="6622492"/>
              <a:ext cx="288000" cy="288000"/>
              <a:chOff x="1153723" y="5962652"/>
              <a:chExt cx="288000" cy="288000"/>
            </a:xfrm>
          </p:grpSpPr>
          <p:sp>
            <p:nvSpPr>
              <p:cNvPr id="53" name="矩形 52"/>
              <p:cNvSpPr/>
              <p:nvPr/>
            </p:nvSpPr>
            <p:spPr>
              <a:xfrm>
                <a:off x="1153723" y="5962652"/>
                <a:ext cx="288000" cy="28800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1175874" y="5998930"/>
                <a:ext cx="237303" cy="1917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100" dirty="0" smtClea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Leaf</a:t>
                </a:r>
                <a:endParaRPr lang="zh-CN" altLang="en-US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4" name="矩形 33"/>
            <p:cNvSpPr/>
            <p:nvPr/>
          </p:nvSpPr>
          <p:spPr>
            <a:xfrm>
              <a:off x="2348883" y="6497912"/>
              <a:ext cx="263584" cy="4285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</a:t>
              </a:r>
              <a:endParaRPr lang="zh-CN" altLang="en-US" sz="3200" dirty="0">
                <a:solidFill>
                  <a:prstClr val="black"/>
                </a:solidFill>
                <a:latin typeface="Calibri"/>
                <a:ea typeface="宋体"/>
              </a:endParaRPr>
            </a:p>
          </p:txBody>
        </p:sp>
        <p:cxnSp>
          <p:nvCxnSpPr>
            <p:cNvPr id="35" name="直接连接符 34"/>
            <p:cNvCxnSpPr>
              <a:stCxn id="24" idx="2"/>
              <a:endCxn id="63" idx="0"/>
            </p:cNvCxnSpPr>
            <p:nvPr/>
          </p:nvCxnSpPr>
          <p:spPr>
            <a:xfrm flipH="1">
              <a:off x="597214" y="6095165"/>
              <a:ext cx="670426" cy="527327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>
              <a:stCxn id="63" idx="0"/>
              <a:endCxn id="67" idx="2"/>
            </p:cNvCxnSpPr>
            <p:nvPr/>
          </p:nvCxnSpPr>
          <p:spPr>
            <a:xfrm flipV="1">
              <a:off x="597214" y="6095165"/>
              <a:ext cx="1092336" cy="527327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>
              <a:stCxn id="63" idx="0"/>
              <a:endCxn id="65" idx="2"/>
            </p:cNvCxnSpPr>
            <p:nvPr/>
          </p:nvCxnSpPr>
          <p:spPr>
            <a:xfrm flipV="1">
              <a:off x="597214" y="6095165"/>
              <a:ext cx="1514246" cy="527327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>
              <a:stCxn id="61" idx="0"/>
              <a:endCxn id="24" idx="2"/>
            </p:cNvCxnSpPr>
            <p:nvPr/>
          </p:nvCxnSpPr>
          <p:spPr>
            <a:xfrm flipV="1">
              <a:off x="990258" y="6095165"/>
              <a:ext cx="277382" cy="527327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>
              <a:stCxn id="61" idx="0"/>
              <a:endCxn id="67" idx="2"/>
            </p:cNvCxnSpPr>
            <p:nvPr/>
          </p:nvCxnSpPr>
          <p:spPr>
            <a:xfrm flipV="1">
              <a:off x="990258" y="6095165"/>
              <a:ext cx="699292" cy="527327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>
              <a:stCxn id="61" idx="0"/>
              <a:endCxn id="65" idx="2"/>
            </p:cNvCxnSpPr>
            <p:nvPr/>
          </p:nvCxnSpPr>
          <p:spPr>
            <a:xfrm flipV="1">
              <a:off x="990258" y="6095165"/>
              <a:ext cx="1121202" cy="527327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>
              <a:stCxn id="59" idx="0"/>
              <a:endCxn id="24" idx="2"/>
            </p:cNvCxnSpPr>
            <p:nvPr/>
          </p:nvCxnSpPr>
          <p:spPr>
            <a:xfrm flipH="1" flipV="1">
              <a:off x="1267640" y="6095165"/>
              <a:ext cx="119288" cy="527327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>
              <a:stCxn id="59" idx="0"/>
              <a:endCxn id="67" idx="2"/>
            </p:cNvCxnSpPr>
            <p:nvPr/>
          </p:nvCxnSpPr>
          <p:spPr>
            <a:xfrm flipV="1">
              <a:off x="1386928" y="6095165"/>
              <a:ext cx="302622" cy="527327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>
              <a:stCxn id="59" idx="0"/>
              <a:endCxn id="65" idx="2"/>
            </p:cNvCxnSpPr>
            <p:nvPr/>
          </p:nvCxnSpPr>
          <p:spPr>
            <a:xfrm flipV="1">
              <a:off x="1386928" y="6095165"/>
              <a:ext cx="724532" cy="527327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>
              <a:stCxn id="57" idx="0"/>
              <a:endCxn id="24" idx="2"/>
            </p:cNvCxnSpPr>
            <p:nvPr/>
          </p:nvCxnSpPr>
          <p:spPr>
            <a:xfrm flipH="1" flipV="1">
              <a:off x="1267640" y="6095165"/>
              <a:ext cx="512332" cy="527327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>
              <a:stCxn id="57" idx="0"/>
              <a:endCxn id="67" idx="2"/>
            </p:cNvCxnSpPr>
            <p:nvPr/>
          </p:nvCxnSpPr>
          <p:spPr>
            <a:xfrm flipH="1" flipV="1">
              <a:off x="1689550" y="6095165"/>
              <a:ext cx="90422" cy="527327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>
              <a:stCxn id="57" idx="0"/>
              <a:endCxn id="65" idx="2"/>
            </p:cNvCxnSpPr>
            <p:nvPr/>
          </p:nvCxnSpPr>
          <p:spPr>
            <a:xfrm flipV="1">
              <a:off x="1779972" y="6095165"/>
              <a:ext cx="331488" cy="527327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>
              <a:stCxn id="55" idx="0"/>
              <a:endCxn id="24" idx="2"/>
            </p:cNvCxnSpPr>
            <p:nvPr/>
          </p:nvCxnSpPr>
          <p:spPr>
            <a:xfrm flipH="1" flipV="1">
              <a:off x="1267640" y="6095165"/>
              <a:ext cx="907574" cy="527327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>
              <a:stCxn id="55" idx="0"/>
              <a:endCxn id="67" idx="2"/>
            </p:cNvCxnSpPr>
            <p:nvPr/>
          </p:nvCxnSpPr>
          <p:spPr>
            <a:xfrm flipH="1" flipV="1">
              <a:off x="1689550" y="6095165"/>
              <a:ext cx="485664" cy="527327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>
              <a:stCxn id="55" idx="0"/>
              <a:endCxn id="65" idx="2"/>
            </p:cNvCxnSpPr>
            <p:nvPr/>
          </p:nvCxnSpPr>
          <p:spPr>
            <a:xfrm flipH="1" flipV="1">
              <a:off x="2111460" y="6095165"/>
              <a:ext cx="63754" cy="527327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>
              <a:stCxn id="53" idx="0"/>
              <a:endCxn id="24" idx="2"/>
            </p:cNvCxnSpPr>
            <p:nvPr/>
          </p:nvCxnSpPr>
          <p:spPr>
            <a:xfrm flipH="1" flipV="1">
              <a:off x="1267640" y="6095165"/>
              <a:ext cx="1554290" cy="527327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>
              <a:stCxn id="53" idx="0"/>
              <a:endCxn id="67" idx="2"/>
            </p:cNvCxnSpPr>
            <p:nvPr/>
          </p:nvCxnSpPr>
          <p:spPr>
            <a:xfrm flipH="1" flipV="1">
              <a:off x="1689550" y="6095165"/>
              <a:ext cx="1132380" cy="527327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>
              <a:stCxn id="53" idx="0"/>
              <a:endCxn id="65" idx="2"/>
            </p:cNvCxnSpPr>
            <p:nvPr/>
          </p:nvCxnSpPr>
          <p:spPr>
            <a:xfrm flipH="1" flipV="1">
              <a:off x="2111460" y="6095165"/>
              <a:ext cx="710470" cy="527327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矩形 68"/>
          <p:cNvSpPr/>
          <p:nvPr/>
        </p:nvSpPr>
        <p:spPr>
          <a:xfrm>
            <a:off x="6670176" y="1866447"/>
            <a:ext cx="548296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0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Fat-Tree</a:t>
            </a:r>
            <a:r>
              <a:rPr lang="zh-CN" altLang="en-US" sz="20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（胖树）结构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成熟的 </a:t>
            </a:r>
            <a:r>
              <a:rPr lang="en-US" altLang="zh-CN" sz="1400" dirty="0" err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InfiniBand</a:t>
            </a:r>
            <a:r>
              <a:rPr lang="en-US" altLang="zh-CN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拓扑结构</a:t>
            </a:r>
            <a:endParaRPr lang="en-US" altLang="zh-CN" sz="14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可灵活配置为非阻塞线速或 </a:t>
            </a:r>
            <a:r>
              <a:rPr lang="en-US" altLang="zh-CN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1/N 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线速</a:t>
            </a:r>
            <a:endParaRPr lang="en-US" altLang="zh-CN" sz="14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容易保障网络延迟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带宽性能</a:t>
            </a:r>
            <a:endParaRPr lang="en-US" altLang="zh-CN" sz="14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CN" sz="140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en-US" altLang="zh-CN" sz="1400" dirty="0" err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tree</a:t>
            </a:r>
            <a:r>
              <a:rPr lang="en-US" altLang="zh-CN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 </a:t>
            </a:r>
            <a:r>
              <a:rPr lang="en-US" altLang="zh-CN" sz="1400" dirty="0" err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updn</a:t>
            </a:r>
            <a:r>
              <a:rPr lang="en-US" altLang="zh-CN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路由算法</a:t>
            </a: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462640" y="1148742"/>
            <a:ext cx="10166969" cy="4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曙光</a:t>
            </a:r>
            <a:r>
              <a:rPr lang="en-US" altLang="zh-CN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6000</a:t>
            </a:r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系列高性能计算机可选用多种 </a:t>
            </a:r>
            <a:r>
              <a:rPr lang="en-US" altLang="zh-CN" sz="1600" b="1" dirty="0" err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InfiniBand</a:t>
            </a:r>
            <a:r>
              <a:rPr lang="en-US" altLang="zh-CN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计算网络拓扑结构：</a:t>
            </a:r>
            <a:endParaRPr lang="en-US" altLang="zh-CN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67472" y="3933056"/>
            <a:ext cx="10325072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30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【</a:t>
            </a:r>
            <a:r>
              <a:rPr lang="zh-CN" altLang="en-US" dirty="0" smtClean="0"/>
              <a:t>存储</a:t>
            </a:r>
            <a:r>
              <a:rPr lang="en-US" altLang="zh-CN" dirty="0" smtClean="0"/>
              <a:t>】</a:t>
            </a:r>
            <a:r>
              <a:rPr lang="zh-CN" altLang="en-US" dirty="0" smtClean="0"/>
              <a:t>技术路线分析</a:t>
            </a:r>
            <a:endParaRPr lang="zh-CN" altLang="en-US" dirty="0"/>
          </a:p>
        </p:txBody>
      </p:sp>
      <p:grpSp>
        <p:nvGrpSpPr>
          <p:cNvPr id="71" name="组合 70"/>
          <p:cNvGrpSpPr/>
          <p:nvPr/>
        </p:nvGrpSpPr>
        <p:grpSpPr>
          <a:xfrm>
            <a:off x="493380" y="1508910"/>
            <a:ext cx="3340032" cy="2265780"/>
            <a:chOff x="473844" y="4095383"/>
            <a:chExt cx="1577207" cy="1426575"/>
          </a:xfrm>
        </p:grpSpPr>
        <p:grpSp>
          <p:nvGrpSpPr>
            <p:cNvPr id="72" name="组合 71"/>
            <p:cNvGrpSpPr/>
            <p:nvPr/>
          </p:nvGrpSpPr>
          <p:grpSpPr>
            <a:xfrm>
              <a:off x="1087036" y="4759693"/>
              <a:ext cx="264482" cy="762265"/>
              <a:chOff x="1188971" y="4936457"/>
              <a:chExt cx="264482" cy="762265"/>
            </a:xfrm>
          </p:grpSpPr>
          <p:pic>
            <p:nvPicPr>
              <p:cNvPr id="87" name="Picture 38" descr="00044-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4490" y="5446722"/>
                <a:ext cx="233444" cy="25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88" name="直接连接符 87"/>
              <p:cNvCxnSpPr>
                <a:stCxn id="89" idx="2"/>
                <a:endCxn id="87" idx="0"/>
              </p:cNvCxnSpPr>
              <p:nvPr/>
            </p:nvCxnSpPr>
            <p:spPr>
              <a:xfrm>
                <a:off x="1321212" y="5296457"/>
                <a:ext cx="0" cy="150265"/>
              </a:xfrm>
              <a:prstGeom prst="line">
                <a:avLst/>
              </a:prstGeom>
              <a:ln w="38100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pic>
            <p:nvPicPr>
              <p:cNvPr id="89" name="图片 8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88971" y="4936457"/>
                <a:ext cx="264482" cy="360000"/>
              </a:xfrm>
              <a:prstGeom prst="rect">
                <a:avLst/>
              </a:prstGeom>
            </p:spPr>
          </p:pic>
        </p:grpSp>
        <p:grpSp>
          <p:nvGrpSpPr>
            <p:cNvPr id="73" name="组合 72"/>
            <p:cNvGrpSpPr/>
            <p:nvPr/>
          </p:nvGrpSpPr>
          <p:grpSpPr>
            <a:xfrm>
              <a:off x="473844" y="4095383"/>
              <a:ext cx="1577207" cy="508907"/>
              <a:chOff x="400692" y="4095383"/>
              <a:chExt cx="1577207" cy="508907"/>
            </a:xfrm>
          </p:grpSpPr>
          <p:pic>
            <p:nvPicPr>
              <p:cNvPr id="75" name="图片 7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0692" y="4095383"/>
                <a:ext cx="264482" cy="360000"/>
              </a:xfrm>
              <a:prstGeom prst="rect">
                <a:avLst/>
              </a:prstGeom>
            </p:spPr>
          </p:pic>
          <p:pic>
            <p:nvPicPr>
              <p:cNvPr id="76" name="图片 7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4533" y="4095383"/>
                <a:ext cx="264482" cy="360000"/>
              </a:xfrm>
              <a:prstGeom prst="rect">
                <a:avLst/>
              </a:prstGeom>
            </p:spPr>
          </p:pic>
          <p:pic>
            <p:nvPicPr>
              <p:cNvPr id="77" name="图片 7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8374" y="4095383"/>
                <a:ext cx="264482" cy="360000"/>
              </a:xfrm>
              <a:prstGeom prst="rect">
                <a:avLst/>
              </a:prstGeom>
            </p:spPr>
          </p:pic>
          <p:pic>
            <p:nvPicPr>
              <p:cNvPr id="78" name="图片 7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2215" y="4095383"/>
                <a:ext cx="264482" cy="360000"/>
              </a:xfrm>
              <a:prstGeom prst="rect">
                <a:avLst/>
              </a:prstGeom>
            </p:spPr>
          </p:pic>
          <p:cxnSp>
            <p:nvCxnSpPr>
              <p:cNvPr id="79" name="直接连接符 78"/>
              <p:cNvCxnSpPr/>
              <p:nvPr/>
            </p:nvCxnSpPr>
            <p:spPr>
              <a:xfrm>
                <a:off x="1576056" y="4275383"/>
                <a:ext cx="10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0" name="图片 7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13417" y="4095383"/>
                <a:ext cx="264482" cy="360000"/>
              </a:xfrm>
              <a:prstGeom prst="rect">
                <a:avLst/>
              </a:prstGeom>
            </p:spPr>
          </p:pic>
          <p:cxnSp>
            <p:nvCxnSpPr>
              <p:cNvPr id="81" name="直接连接符 80"/>
              <p:cNvCxnSpPr/>
              <p:nvPr/>
            </p:nvCxnSpPr>
            <p:spPr>
              <a:xfrm>
                <a:off x="484292" y="4601231"/>
                <a:ext cx="133200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/>
              <p:nvPr/>
            </p:nvCxnSpPr>
            <p:spPr>
              <a:xfrm flipV="1">
                <a:off x="503749" y="4456676"/>
                <a:ext cx="0" cy="14761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/>
              <p:cNvCxnSpPr/>
              <p:nvPr/>
            </p:nvCxnSpPr>
            <p:spPr>
              <a:xfrm flipV="1">
                <a:off x="792728" y="4456676"/>
                <a:ext cx="0" cy="14761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连接符 83"/>
              <p:cNvCxnSpPr/>
              <p:nvPr/>
            </p:nvCxnSpPr>
            <p:spPr>
              <a:xfrm flipV="1">
                <a:off x="1091043" y="4456676"/>
                <a:ext cx="0" cy="14761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接连接符 84"/>
              <p:cNvCxnSpPr/>
              <p:nvPr/>
            </p:nvCxnSpPr>
            <p:spPr>
              <a:xfrm flipV="1">
                <a:off x="1387737" y="4456676"/>
                <a:ext cx="0" cy="14761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接连接符 85"/>
              <p:cNvCxnSpPr/>
              <p:nvPr/>
            </p:nvCxnSpPr>
            <p:spPr>
              <a:xfrm flipV="1">
                <a:off x="1797648" y="4456676"/>
                <a:ext cx="0" cy="14761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4" name="直接连接符 73"/>
            <p:cNvCxnSpPr/>
            <p:nvPr/>
          </p:nvCxnSpPr>
          <p:spPr>
            <a:xfrm flipV="1">
              <a:off x="1243638" y="4616943"/>
              <a:ext cx="0" cy="1476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组合 89"/>
          <p:cNvGrpSpPr/>
          <p:nvPr/>
        </p:nvGrpSpPr>
        <p:grpSpPr>
          <a:xfrm>
            <a:off x="4217632" y="1508910"/>
            <a:ext cx="3329093" cy="2265780"/>
            <a:chOff x="2467890" y="4092324"/>
            <a:chExt cx="1577207" cy="1431262"/>
          </a:xfrm>
        </p:grpSpPr>
        <p:grpSp>
          <p:nvGrpSpPr>
            <p:cNvPr id="91" name="组合 90"/>
            <p:cNvGrpSpPr/>
            <p:nvPr/>
          </p:nvGrpSpPr>
          <p:grpSpPr>
            <a:xfrm>
              <a:off x="2467890" y="4092324"/>
              <a:ext cx="1577207" cy="508907"/>
              <a:chOff x="400692" y="4095383"/>
              <a:chExt cx="1577207" cy="508907"/>
            </a:xfrm>
          </p:grpSpPr>
          <p:pic>
            <p:nvPicPr>
              <p:cNvPr id="108" name="图片 10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0692" y="4095383"/>
                <a:ext cx="264482" cy="360000"/>
              </a:xfrm>
              <a:prstGeom prst="rect">
                <a:avLst/>
              </a:prstGeom>
            </p:spPr>
          </p:pic>
          <p:pic>
            <p:nvPicPr>
              <p:cNvPr id="109" name="图片 10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4533" y="4095383"/>
                <a:ext cx="264482" cy="360000"/>
              </a:xfrm>
              <a:prstGeom prst="rect">
                <a:avLst/>
              </a:prstGeom>
            </p:spPr>
          </p:pic>
          <p:pic>
            <p:nvPicPr>
              <p:cNvPr id="110" name="图片 10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8374" y="4095383"/>
                <a:ext cx="264482" cy="360000"/>
              </a:xfrm>
              <a:prstGeom prst="rect">
                <a:avLst/>
              </a:prstGeom>
            </p:spPr>
          </p:pic>
          <p:pic>
            <p:nvPicPr>
              <p:cNvPr id="111" name="图片 1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2215" y="4095383"/>
                <a:ext cx="264482" cy="360000"/>
              </a:xfrm>
              <a:prstGeom prst="rect">
                <a:avLst/>
              </a:prstGeom>
            </p:spPr>
          </p:pic>
          <p:cxnSp>
            <p:nvCxnSpPr>
              <p:cNvPr id="112" name="直接连接符 111"/>
              <p:cNvCxnSpPr/>
              <p:nvPr/>
            </p:nvCxnSpPr>
            <p:spPr>
              <a:xfrm>
                <a:off x="1576056" y="4275383"/>
                <a:ext cx="10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13" name="图片 11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13417" y="4095383"/>
                <a:ext cx="264482" cy="360000"/>
              </a:xfrm>
              <a:prstGeom prst="rect">
                <a:avLst/>
              </a:prstGeom>
            </p:spPr>
          </p:pic>
          <p:cxnSp>
            <p:nvCxnSpPr>
              <p:cNvPr id="114" name="直接连接符 113"/>
              <p:cNvCxnSpPr/>
              <p:nvPr/>
            </p:nvCxnSpPr>
            <p:spPr>
              <a:xfrm>
                <a:off x="484292" y="4601231"/>
                <a:ext cx="133200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直接连接符 114"/>
              <p:cNvCxnSpPr/>
              <p:nvPr/>
            </p:nvCxnSpPr>
            <p:spPr>
              <a:xfrm flipV="1">
                <a:off x="503749" y="4456676"/>
                <a:ext cx="0" cy="14761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接连接符 115"/>
              <p:cNvCxnSpPr/>
              <p:nvPr/>
            </p:nvCxnSpPr>
            <p:spPr>
              <a:xfrm flipV="1">
                <a:off x="792728" y="4456676"/>
                <a:ext cx="0" cy="14761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接连接符 116"/>
              <p:cNvCxnSpPr/>
              <p:nvPr/>
            </p:nvCxnSpPr>
            <p:spPr>
              <a:xfrm flipV="1">
                <a:off x="1091043" y="4456676"/>
                <a:ext cx="0" cy="14761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直接连接符 117"/>
              <p:cNvCxnSpPr/>
              <p:nvPr/>
            </p:nvCxnSpPr>
            <p:spPr>
              <a:xfrm flipV="1">
                <a:off x="1387737" y="4456676"/>
                <a:ext cx="0" cy="14761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接连接符 118"/>
              <p:cNvCxnSpPr/>
              <p:nvPr/>
            </p:nvCxnSpPr>
            <p:spPr>
              <a:xfrm flipV="1">
                <a:off x="1797648" y="4456676"/>
                <a:ext cx="0" cy="14761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2" name="Picture 38" descr="00044-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9815" y="5271586"/>
              <a:ext cx="233444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3" name="组合 92"/>
            <p:cNvGrpSpPr/>
            <p:nvPr/>
          </p:nvGrpSpPr>
          <p:grpSpPr>
            <a:xfrm>
              <a:off x="2583666" y="4764557"/>
              <a:ext cx="1267648" cy="360000"/>
              <a:chOff x="2437554" y="4780450"/>
              <a:chExt cx="1267648" cy="360000"/>
            </a:xfrm>
          </p:grpSpPr>
          <p:pic>
            <p:nvPicPr>
              <p:cNvPr id="103" name="图片 10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37554" y="4780450"/>
                <a:ext cx="264482" cy="360000"/>
              </a:xfrm>
              <a:prstGeom prst="rect">
                <a:avLst/>
              </a:prstGeom>
            </p:spPr>
          </p:pic>
          <p:pic>
            <p:nvPicPr>
              <p:cNvPr id="104" name="图片 10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27466" y="4780450"/>
                <a:ext cx="264482" cy="360000"/>
              </a:xfrm>
              <a:prstGeom prst="rect">
                <a:avLst/>
              </a:prstGeom>
            </p:spPr>
          </p:pic>
          <p:cxnSp>
            <p:nvCxnSpPr>
              <p:cNvPr id="105" name="直接连接符 104"/>
              <p:cNvCxnSpPr/>
              <p:nvPr/>
            </p:nvCxnSpPr>
            <p:spPr>
              <a:xfrm>
                <a:off x="3017378" y="4960450"/>
                <a:ext cx="10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6" name="图片 10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50808" y="4780450"/>
                <a:ext cx="264482" cy="360000"/>
              </a:xfrm>
              <a:prstGeom prst="rect">
                <a:avLst/>
              </a:prstGeom>
            </p:spPr>
          </p:pic>
          <p:pic>
            <p:nvPicPr>
              <p:cNvPr id="107" name="图片 10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40720" y="4780450"/>
                <a:ext cx="264482" cy="360000"/>
              </a:xfrm>
              <a:prstGeom prst="rect">
                <a:avLst/>
              </a:prstGeom>
            </p:spPr>
          </p:pic>
        </p:grpSp>
        <p:cxnSp>
          <p:nvCxnSpPr>
            <p:cNvPr id="94" name="直接连接符 93"/>
            <p:cNvCxnSpPr>
              <a:stCxn id="103" idx="2"/>
              <a:endCxn id="92" idx="0"/>
            </p:cNvCxnSpPr>
            <p:nvPr/>
          </p:nvCxnSpPr>
          <p:spPr>
            <a:xfrm>
              <a:off x="2715907" y="5124557"/>
              <a:ext cx="130630" cy="147029"/>
            </a:xfrm>
            <a:prstGeom prst="line">
              <a:avLst/>
            </a:prstGeom>
            <a:ln w="381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>
              <a:stCxn id="104" idx="2"/>
              <a:endCxn id="92" idx="0"/>
            </p:cNvCxnSpPr>
            <p:nvPr/>
          </p:nvCxnSpPr>
          <p:spPr>
            <a:xfrm flipH="1">
              <a:off x="2846537" y="5124557"/>
              <a:ext cx="159282" cy="147029"/>
            </a:xfrm>
            <a:prstGeom prst="line">
              <a:avLst/>
            </a:prstGeom>
            <a:ln w="381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96" name="Picture 38" descr="00044-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4509" y="5271176"/>
              <a:ext cx="233444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7" name="直接连接符 96"/>
            <p:cNvCxnSpPr>
              <a:stCxn id="106" idx="2"/>
              <a:endCxn id="96" idx="0"/>
            </p:cNvCxnSpPr>
            <p:nvPr/>
          </p:nvCxnSpPr>
          <p:spPr>
            <a:xfrm>
              <a:off x="3429161" y="5124557"/>
              <a:ext cx="132070" cy="146619"/>
            </a:xfrm>
            <a:prstGeom prst="line">
              <a:avLst/>
            </a:prstGeom>
            <a:ln w="381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>
              <a:stCxn id="107" idx="2"/>
              <a:endCxn id="96" idx="0"/>
            </p:cNvCxnSpPr>
            <p:nvPr/>
          </p:nvCxnSpPr>
          <p:spPr>
            <a:xfrm flipH="1">
              <a:off x="3561231" y="5124557"/>
              <a:ext cx="157842" cy="146619"/>
            </a:xfrm>
            <a:prstGeom prst="line">
              <a:avLst/>
            </a:prstGeom>
            <a:ln w="381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 flipV="1">
              <a:off x="2739902" y="4616651"/>
              <a:ext cx="0" cy="1476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 flipV="1">
              <a:off x="3035357" y="4616651"/>
              <a:ext cx="0" cy="1476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 flipV="1">
              <a:off x="3454935" y="4616651"/>
              <a:ext cx="0" cy="1476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 flipV="1">
              <a:off x="3751254" y="4616651"/>
              <a:ext cx="0" cy="1476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组合 119"/>
          <p:cNvGrpSpPr/>
          <p:nvPr/>
        </p:nvGrpSpPr>
        <p:grpSpPr>
          <a:xfrm>
            <a:off x="8262587" y="1492509"/>
            <a:ext cx="3306023" cy="1634382"/>
            <a:chOff x="4487846" y="4089265"/>
            <a:chExt cx="1577207" cy="1039621"/>
          </a:xfrm>
        </p:grpSpPr>
        <p:grpSp>
          <p:nvGrpSpPr>
            <p:cNvPr id="121" name="组合 120"/>
            <p:cNvGrpSpPr/>
            <p:nvPr/>
          </p:nvGrpSpPr>
          <p:grpSpPr>
            <a:xfrm>
              <a:off x="4487846" y="4089265"/>
              <a:ext cx="1577207" cy="508907"/>
              <a:chOff x="400692" y="4095383"/>
              <a:chExt cx="1577207" cy="508907"/>
            </a:xfrm>
          </p:grpSpPr>
          <p:pic>
            <p:nvPicPr>
              <p:cNvPr id="132" name="图片 13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0692" y="4095383"/>
                <a:ext cx="264482" cy="360000"/>
              </a:xfrm>
              <a:prstGeom prst="rect">
                <a:avLst/>
              </a:prstGeom>
            </p:spPr>
          </p:pic>
          <p:pic>
            <p:nvPicPr>
              <p:cNvPr id="133" name="图片 13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4533" y="4095383"/>
                <a:ext cx="264482" cy="360000"/>
              </a:xfrm>
              <a:prstGeom prst="rect">
                <a:avLst/>
              </a:prstGeom>
            </p:spPr>
          </p:pic>
          <p:pic>
            <p:nvPicPr>
              <p:cNvPr id="134" name="图片 13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8374" y="4095383"/>
                <a:ext cx="264482" cy="360000"/>
              </a:xfrm>
              <a:prstGeom prst="rect">
                <a:avLst/>
              </a:prstGeom>
            </p:spPr>
          </p:pic>
          <p:pic>
            <p:nvPicPr>
              <p:cNvPr id="135" name="图片 13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2215" y="4095383"/>
                <a:ext cx="264482" cy="360000"/>
              </a:xfrm>
              <a:prstGeom prst="rect">
                <a:avLst/>
              </a:prstGeom>
            </p:spPr>
          </p:pic>
          <p:cxnSp>
            <p:nvCxnSpPr>
              <p:cNvPr id="136" name="直接连接符 135"/>
              <p:cNvCxnSpPr/>
              <p:nvPr/>
            </p:nvCxnSpPr>
            <p:spPr>
              <a:xfrm>
                <a:off x="1576056" y="4275383"/>
                <a:ext cx="10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7" name="图片 13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13417" y="4095383"/>
                <a:ext cx="264482" cy="360000"/>
              </a:xfrm>
              <a:prstGeom prst="rect">
                <a:avLst/>
              </a:prstGeom>
            </p:spPr>
          </p:pic>
          <p:cxnSp>
            <p:nvCxnSpPr>
              <p:cNvPr id="138" name="直接连接符 137"/>
              <p:cNvCxnSpPr/>
              <p:nvPr/>
            </p:nvCxnSpPr>
            <p:spPr>
              <a:xfrm>
                <a:off x="484292" y="4601231"/>
                <a:ext cx="133200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接连接符 138"/>
              <p:cNvCxnSpPr/>
              <p:nvPr/>
            </p:nvCxnSpPr>
            <p:spPr>
              <a:xfrm flipV="1">
                <a:off x="503749" y="4456676"/>
                <a:ext cx="0" cy="14761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接连接符 139"/>
              <p:cNvCxnSpPr/>
              <p:nvPr/>
            </p:nvCxnSpPr>
            <p:spPr>
              <a:xfrm flipV="1">
                <a:off x="792728" y="4456676"/>
                <a:ext cx="0" cy="14761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接连接符 140"/>
              <p:cNvCxnSpPr/>
              <p:nvPr/>
            </p:nvCxnSpPr>
            <p:spPr>
              <a:xfrm flipV="1">
                <a:off x="1091043" y="4456676"/>
                <a:ext cx="0" cy="14761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接连接符 141"/>
              <p:cNvCxnSpPr/>
              <p:nvPr/>
            </p:nvCxnSpPr>
            <p:spPr>
              <a:xfrm flipV="1">
                <a:off x="1387737" y="4456676"/>
                <a:ext cx="0" cy="14761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接连接符 142"/>
              <p:cNvCxnSpPr/>
              <p:nvPr/>
            </p:nvCxnSpPr>
            <p:spPr>
              <a:xfrm flipV="1">
                <a:off x="1797648" y="4456676"/>
                <a:ext cx="0" cy="14761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2" name="组合 121"/>
            <p:cNvGrpSpPr/>
            <p:nvPr/>
          </p:nvGrpSpPr>
          <p:grpSpPr>
            <a:xfrm>
              <a:off x="4595003" y="4768886"/>
              <a:ext cx="1294623" cy="360000"/>
              <a:chOff x="4608828" y="4773995"/>
              <a:chExt cx="1294623" cy="360000"/>
            </a:xfrm>
          </p:grpSpPr>
          <p:pic>
            <p:nvPicPr>
              <p:cNvPr id="127" name="图片 12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08828" y="4773995"/>
                <a:ext cx="264483" cy="360000"/>
              </a:xfrm>
              <a:prstGeom prst="rect">
                <a:avLst/>
              </a:prstGeom>
            </p:spPr>
          </p:pic>
          <p:pic>
            <p:nvPicPr>
              <p:cNvPr id="128" name="图片 12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05484" y="4773995"/>
                <a:ext cx="264483" cy="360000"/>
              </a:xfrm>
              <a:prstGeom prst="rect">
                <a:avLst/>
              </a:prstGeom>
            </p:spPr>
          </p:pic>
          <p:pic>
            <p:nvPicPr>
              <p:cNvPr id="129" name="图片 12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42313" y="4773995"/>
                <a:ext cx="264483" cy="360000"/>
              </a:xfrm>
              <a:prstGeom prst="rect">
                <a:avLst/>
              </a:prstGeom>
            </p:spPr>
          </p:pic>
          <p:pic>
            <p:nvPicPr>
              <p:cNvPr id="130" name="图片 12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38968" y="4773995"/>
                <a:ext cx="264483" cy="360000"/>
              </a:xfrm>
              <a:prstGeom prst="rect">
                <a:avLst/>
              </a:prstGeom>
            </p:spPr>
          </p:pic>
          <p:cxnSp>
            <p:nvCxnSpPr>
              <p:cNvPr id="131" name="直接连接符 130"/>
              <p:cNvCxnSpPr/>
              <p:nvPr/>
            </p:nvCxnSpPr>
            <p:spPr>
              <a:xfrm>
                <a:off x="5202140" y="4953995"/>
                <a:ext cx="10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3" name="直接连接符 122"/>
            <p:cNvCxnSpPr/>
            <p:nvPr/>
          </p:nvCxnSpPr>
          <p:spPr>
            <a:xfrm flipV="1">
              <a:off x="4758000" y="4610779"/>
              <a:ext cx="0" cy="1476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 flipV="1">
              <a:off x="5050629" y="4612352"/>
              <a:ext cx="0" cy="1476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>
            <a:xfrm flipV="1">
              <a:off x="5488271" y="4610779"/>
              <a:ext cx="0" cy="1476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/>
          </p:nvCxnSpPr>
          <p:spPr>
            <a:xfrm flipV="1">
              <a:off x="5780130" y="4610779"/>
              <a:ext cx="0" cy="1476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4" name="矩形 143"/>
          <p:cNvSpPr/>
          <p:nvPr/>
        </p:nvSpPr>
        <p:spPr>
          <a:xfrm>
            <a:off x="493382" y="3897546"/>
            <a:ext cx="3340031" cy="986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1866900">
              <a:spcBef>
                <a:spcPct val="0"/>
              </a:spcBef>
              <a:spcAft>
                <a:spcPct val="1500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NFS 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为代表，一对多方式的网络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共享文件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defTabSz="1866900">
              <a:spcBef>
                <a:spcPct val="0"/>
              </a:spcBef>
              <a:spcAft>
                <a:spcPct val="15000"/>
              </a:spcAft>
            </a:pP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面向大规模系统或 </a:t>
            </a:r>
            <a:r>
              <a:rPr lang="en-US" altLang="zh-CN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I/O 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密集型应用，存在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严重性能瓶颈</a:t>
            </a:r>
          </a:p>
        </p:txBody>
      </p:sp>
      <p:sp>
        <p:nvSpPr>
          <p:cNvPr id="145" name="矩形 144"/>
          <p:cNvSpPr/>
          <p:nvPr/>
        </p:nvSpPr>
        <p:spPr>
          <a:xfrm>
            <a:off x="4217632" y="3901236"/>
            <a:ext cx="3329093" cy="1018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1866900">
              <a:spcBef>
                <a:spcPct val="0"/>
              </a:spcBef>
              <a:spcAft>
                <a:spcPct val="15000"/>
              </a:spcAft>
            </a:pPr>
            <a:r>
              <a:rPr lang="en-US" altLang="zh-CN" sz="1400" dirty="0" err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Lustre</a:t>
            </a:r>
            <a:r>
              <a:rPr lang="en-US" altLang="zh-CN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为代表，磁盘阵列 </a:t>
            </a:r>
            <a:r>
              <a:rPr lang="en-US" altLang="zh-CN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RAID+I/O 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节点方式的并行存储系统</a:t>
            </a:r>
            <a:endParaRPr lang="en-US" altLang="zh-CN" sz="14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defTabSz="1866900">
              <a:spcBef>
                <a:spcPct val="0"/>
              </a:spcBef>
              <a:spcAft>
                <a:spcPct val="15000"/>
              </a:spcAft>
            </a:pP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解决了性能问题</a:t>
            </a:r>
            <a:endParaRPr lang="en-US" altLang="zh-CN" sz="14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defTabSz="1866900">
              <a:spcBef>
                <a:spcPct val="0"/>
              </a:spcBef>
              <a:spcAft>
                <a:spcPct val="15000"/>
              </a:spcAft>
            </a:pP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但单点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故障较多，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容错性较差</a:t>
            </a:r>
            <a:endParaRPr lang="zh-CN" alt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6" name="矩形 145"/>
          <p:cNvSpPr/>
          <p:nvPr/>
        </p:nvSpPr>
        <p:spPr>
          <a:xfrm>
            <a:off x="8262587" y="3897547"/>
            <a:ext cx="3306023" cy="986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1866900">
              <a:spcBef>
                <a:spcPct val="0"/>
              </a:spcBef>
              <a:spcAft>
                <a:spcPct val="15000"/>
              </a:spcAft>
            </a:pP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基于存储服务器</a:t>
            </a:r>
            <a:r>
              <a:rPr lang="en-US" altLang="zh-CN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并行文件系统的软硬件一体的分布式并行存储系统</a:t>
            </a:r>
            <a:endParaRPr lang="en-US" altLang="zh-CN" sz="14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defTabSz="1866900">
              <a:spcBef>
                <a:spcPct val="0"/>
              </a:spcBef>
              <a:spcAft>
                <a:spcPct val="15000"/>
              </a:spcAft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副本</a:t>
            </a:r>
            <a:r>
              <a:rPr lang="en-US" altLang="zh-CN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纠删码数据保护，可靠性高、扩展性高</a:t>
            </a:r>
            <a:endParaRPr lang="zh-CN" alt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7" name="右箭头 146"/>
          <p:cNvSpPr/>
          <p:nvPr/>
        </p:nvSpPr>
        <p:spPr>
          <a:xfrm>
            <a:off x="493381" y="5177835"/>
            <a:ext cx="11112371" cy="867469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高性能计算机全局共享存储系统的技术演进</a:t>
            </a:r>
            <a:endParaRPr lang="zh-CN" altLang="en-US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3983765" y="1546472"/>
            <a:ext cx="0" cy="3549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接连接符 147"/>
          <p:cNvCxnSpPr/>
          <p:nvPr/>
        </p:nvCxnSpPr>
        <p:spPr>
          <a:xfrm flipV="1">
            <a:off x="7920203" y="1546472"/>
            <a:ext cx="0" cy="3549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1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571463" y="260648"/>
            <a:ext cx="9652997" cy="571482"/>
          </a:xfrm>
        </p:spPr>
        <p:txBody>
          <a:bodyPr/>
          <a:lstStyle/>
          <a:p>
            <a:r>
              <a:rPr lang="en-US" altLang="zh-CN" dirty="0" smtClean="0"/>
              <a:t>【</a:t>
            </a:r>
            <a:r>
              <a:rPr lang="zh-CN" altLang="en-US" dirty="0" smtClean="0"/>
              <a:t>存储</a:t>
            </a:r>
            <a:r>
              <a:rPr lang="en-US" altLang="zh-CN" dirty="0" smtClean="0"/>
              <a:t>】ParaStor200</a:t>
            </a:r>
            <a:r>
              <a:rPr lang="zh-CN" altLang="en-US" dirty="0" smtClean="0"/>
              <a:t>并行存储系统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0" y="2231273"/>
            <a:ext cx="8313273" cy="396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143340" y="1052739"/>
            <a:ext cx="11967123" cy="766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b="1" dirty="0" smtClean="0">
                <a:solidFill>
                  <a:srgbClr val="B01F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曙光</a:t>
            </a:r>
            <a:r>
              <a:rPr lang="zh-CN" altLang="en-US" sz="1600" b="1" dirty="0">
                <a:solidFill>
                  <a:srgbClr val="B01F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自主研发的</a:t>
            </a:r>
            <a:r>
              <a:rPr lang="en-US" altLang="zh-CN" sz="1600" b="1" dirty="0">
                <a:solidFill>
                  <a:srgbClr val="B01F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ParaStor200</a:t>
            </a:r>
            <a:r>
              <a:rPr lang="zh-CN" altLang="en-US" sz="1600" b="1" dirty="0">
                <a:solidFill>
                  <a:srgbClr val="B01F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分布式并行</a:t>
            </a:r>
            <a:r>
              <a:rPr lang="zh-CN" altLang="en-US" sz="1600" b="1" dirty="0" smtClean="0">
                <a:solidFill>
                  <a:srgbClr val="B01F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存储系统，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汇聚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了曙光多年以来在高性能计算和海量数据处理方面的丰富经验，解决高性能计算机全局共享存储系统在性能、可靠性、扩展性等方面的关键问题</a:t>
            </a: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360603" y="2348880"/>
            <a:ext cx="3617773" cy="720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全局单一命名空间</a:t>
            </a:r>
            <a:endParaRPr lang="en-US" altLang="zh-CN" sz="14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1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（集中化共享存储资源池）</a:t>
            </a:r>
            <a:endParaRPr lang="en-US" altLang="zh-CN" sz="14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8608440" y="3140971"/>
            <a:ext cx="3248200" cy="3055489"/>
          </a:xfrm>
          <a:prstGeom prst="roundRect">
            <a:avLst>
              <a:gd name="adj" fmla="val 4523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为用户构建海量非结构化数据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存储空间，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整合分散存储资源，简化海量数据管理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架构：数据、元数据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分离</a:t>
            </a: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支持透明分级存储，支持磁带库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归档</a:t>
            </a:r>
            <a:endParaRPr lang="zh-CN" alt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232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571461" y="260648"/>
            <a:ext cx="9556987" cy="571482"/>
          </a:xfrm>
        </p:spPr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存储</a:t>
            </a:r>
            <a:r>
              <a:rPr lang="en-US" altLang="zh-CN" dirty="0"/>
              <a:t>】ParaStor200</a:t>
            </a:r>
            <a:r>
              <a:rPr lang="zh-CN" altLang="en-US" dirty="0"/>
              <a:t>并行存储系统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7" y="1196755"/>
            <a:ext cx="6800076" cy="2503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023" y="2048668"/>
            <a:ext cx="5664629" cy="313330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54734" y="4437115"/>
            <a:ext cx="4721484" cy="397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高可靠性（满足业务化系统运行</a:t>
            </a:r>
            <a:r>
              <a:rPr lang="zh-CN" altLang="en-US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</a:t>
            </a:r>
            <a:r>
              <a:rPr lang="zh-CN" altLang="en-US" sz="1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354732" y="4869163"/>
            <a:ext cx="6606709" cy="1518243"/>
          </a:xfrm>
          <a:prstGeom prst="roundRect">
            <a:avLst>
              <a:gd name="adj" fmla="val 8696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分布式全冗余存储架构，无单点故障</a:t>
            </a: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副本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纠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删码数据保护，允许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个数据控制器同时失效</a:t>
            </a: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故障磁盘数据自动快速重建，无人值守</a:t>
            </a: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避免传统 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RAID 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技术的“雪崩效应”</a:t>
            </a: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017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虚尾箭头 42"/>
          <p:cNvSpPr/>
          <p:nvPr/>
        </p:nvSpPr>
        <p:spPr>
          <a:xfrm>
            <a:off x="3570344" y="3636429"/>
            <a:ext cx="480053" cy="392860"/>
          </a:xfrm>
          <a:prstGeom prst="stripedRightArrow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1" name="虚尾箭头 90"/>
          <p:cNvSpPr/>
          <p:nvPr/>
        </p:nvSpPr>
        <p:spPr>
          <a:xfrm>
            <a:off x="7114864" y="3643586"/>
            <a:ext cx="480053" cy="392860"/>
          </a:xfrm>
          <a:prstGeom prst="stripedRightArrow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1118135" y="1144610"/>
            <a:ext cx="2419995" cy="5356732"/>
            <a:chOff x="838601" y="858457"/>
            <a:chExt cx="1814996" cy="4017549"/>
          </a:xfrm>
        </p:grpSpPr>
        <p:grpSp>
          <p:nvGrpSpPr>
            <p:cNvPr id="14" name="组合 13"/>
            <p:cNvGrpSpPr/>
            <p:nvPr/>
          </p:nvGrpSpPr>
          <p:grpSpPr>
            <a:xfrm>
              <a:off x="950943" y="1375554"/>
              <a:ext cx="1524937" cy="808874"/>
              <a:chOff x="950943" y="1375554"/>
              <a:chExt cx="1524937" cy="808874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1251744" y="1430639"/>
                <a:ext cx="1224136" cy="533995"/>
                <a:chOff x="1331640" y="1613286"/>
                <a:chExt cx="1224136" cy="533995"/>
              </a:xfrm>
            </p:grpSpPr>
            <p:pic>
              <p:nvPicPr>
                <p:cNvPr id="31" name="图片 30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5827"/>
                <a:stretch/>
              </p:blipFill>
              <p:spPr>
                <a:xfrm>
                  <a:off x="1331640" y="1613286"/>
                  <a:ext cx="719931" cy="533995"/>
                </a:xfrm>
                <a:prstGeom prst="rect">
                  <a:avLst/>
                </a:prstGeom>
              </p:spPr>
            </p:pic>
            <p:pic>
              <p:nvPicPr>
                <p:cNvPr id="34" name="图片 33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5827"/>
                <a:stretch/>
              </p:blipFill>
              <p:spPr>
                <a:xfrm>
                  <a:off x="1835845" y="1613286"/>
                  <a:ext cx="719931" cy="533995"/>
                </a:xfrm>
                <a:prstGeom prst="rect">
                  <a:avLst/>
                </a:prstGeom>
              </p:spPr>
            </p:pic>
          </p:grpSp>
          <p:sp>
            <p:nvSpPr>
              <p:cNvPr id="81" name="矩形 80"/>
              <p:cNvSpPr/>
              <p:nvPr/>
            </p:nvSpPr>
            <p:spPr>
              <a:xfrm>
                <a:off x="950943" y="1375554"/>
                <a:ext cx="357791" cy="808874"/>
              </a:xfrm>
              <a:prstGeom prst="rect">
                <a:avLst/>
              </a:prstGeom>
            </p:spPr>
            <p:txBody>
              <a:bodyPr vert="eaVert" wrap="none">
                <a:spAutoFit/>
              </a:bodyPr>
              <a:lstStyle/>
              <a:p>
                <a:r>
                  <a:rPr kumimoji="1" lang="en-US" altLang="zh-CN" sz="1900" dirty="0" smtClean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rPr>
                  <a:t>Terminal</a:t>
                </a:r>
                <a:endParaRPr kumimoji="1" lang="zh-CN" altLang="en-US" sz="19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957258" y="3437596"/>
              <a:ext cx="1166470" cy="1082871"/>
              <a:chOff x="957258" y="3437596"/>
              <a:chExt cx="1166470" cy="1082871"/>
            </a:xfrm>
          </p:grpSpPr>
          <p:pic>
            <p:nvPicPr>
              <p:cNvPr id="17" name="图片 16"/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2911"/>
              <a:stretch/>
            </p:blipFill>
            <p:spPr>
              <a:xfrm>
                <a:off x="1534566" y="3488448"/>
                <a:ext cx="589162" cy="1032019"/>
              </a:xfrm>
              <a:prstGeom prst="rect">
                <a:avLst/>
              </a:prstGeom>
            </p:spPr>
          </p:pic>
          <p:sp>
            <p:nvSpPr>
              <p:cNvPr id="82" name="矩形 81"/>
              <p:cNvSpPr/>
              <p:nvPr/>
            </p:nvSpPr>
            <p:spPr>
              <a:xfrm>
                <a:off x="957258" y="3437596"/>
                <a:ext cx="357790" cy="1019099"/>
              </a:xfrm>
              <a:prstGeom prst="rect">
                <a:avLst/>
              </a:prstGeom>
            </p:spPr>
            <p:txBody>
              <a:bodyPr vert="eaVert" wrap="none">
                <a:spAutoFit/>
              </a:bodyPr>
              <a:lstStyle/>
              <a:p>
                <a:r>
                  <a:rPr kumimoji="1" lang="en-US" altLang="zh-CN" sz="1900" dirty="0" smtClean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rPr>
                  <a:t>Mainframe</a:t>
                </a:r>
                <a:endParaRPr kumimoji="1" lang="zh-CN" altLang="en-US" sz="19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891704" y="858457"/>
              <a:ext cx="1682074" cy="3739431"/>
              <a:chOff x="891704" y="858457"/>
              <a:chExt cx="1682074" cy="3739431"/>
            </a:xfrm>
          </p:grpSpPr>
          <p:sp>
            <p:nvSpPr>
              <p:cNvPr id="15" name="文本占位符 1"/>
              <p:cNvSpPr txBox="1">
                <a:spLocks/>
              </p:cNvSpPr>
              <p:nvPr/>
            </p:nvSpPr>
            <p:spPr>
              <a:xfrm>
                <a:off x="1061700" y="858457"/>
                <a:ext cx="1512078" cy="407334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kumimoji="1" lang="en-US" altLang="zh-CN" sz="2400" dirty="0" smtClean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rPr>
                  <a:t>Computing</a:t>
                </a:r>
                <a:endParaRPr kumimoji="1" lang="zh-CN" altLang="en-US" sz="24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8" name="圆角矩形 57"/>
              <p:cNvSpPr/>
              <p:nvPr/>
            </p:nvSpPr>
            <p:spPr>
              <a:xfrm>
                <a:off x="891704" y="1264589"/>
                <a:ext cx="1664072" cy="3333299"/>
              </a:xfrm>
              <a:prstGeom prst="roundRect">
                <a:avLst>
                  <a:gd name="adj" fmla="val 8580"/>
                </a:avLst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1600692" y="2032582"/>
              <a:ext cx="504205" cy="1455866"/>
              <a:chOff x="1600692" y="2032582"/>
              <a:chExt cx="504205" cy="1455866"/>
            </a:xfrm>
          </p:grpSpPr>
          <p:cxnSp>
            <p:nvCxnSpPr>
              <p:cNvPr id="28" name="直接箭头连接符 27"/>
              <p:cNvCxnSpPr/>
              <p:nvPr/>
            </p:nvCxnSpPr>
            <p:spPr>
              <a:xfrm>
                <a:off x="1600692" y="2032582"/>
                <a:ext cx="217438" cy="1455866"/>
              </a:xfrm>
              <a:prstGeom prst="straightConnector1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箭头连接符 72"/>
              <p:cNvCxnSpPr/>
              <p:nvPr/>
            </p:nvCxnSpPr>
            <p:spPr>
              <a:xfrm flipH="1">
                <a:off x="1818130" y="2032582"/>
                <a:ext cx="286767" cy="1455866"/>
              </a:xfrm>
              <a:prstGeom prst="straightConnector1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文本占位符 1"/>
            <p:cNvSpPr txBox="1">
              <a:spLocks/>
            </p:cNvSpPr>
            <p:nvPr/>
          </p:nvSpPr>
          <p:spPr>
            <a:xfrm>
              <a:off x="838601" y="4607756"/>
              <a:ext cx="1814996" cy="268250"/>
            </a:xfrm>
            <a:prstGeom prst="rect">
              <a:avLst/>
            </a:prstGeom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kumimoji="1" lang="en-US" altLang="zh-CN" sz="19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Super Computer</a:t>
              </a:r>
              <a:endParaRPr kumimoji="1" lang="zh-CN" altLang="en-US" sz="19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175787" y="1124743"/>
            <a:ext cx="2784309" cy="5400601"/>
            <a:chOff x="3131840" y="843557"/>
            <a:chExt cx="2088232" cy="4050451"/>
          </a:xfrm>
        </p:grpSpPr>
        <p:grpSp>
          <p:nvGrpSpPr>
            <p:cNvPr id="21" name="组合 20"/>
            <p:cNvGrpSpPr/>
            <p:nvPr/>
          </p:nvGrpSpPr>
          <p:grpSpPr>
            <a:xfrm>
              <a:off x="3221850" y="3705876"/>
              <a:ext cx="1419835" cy="881953"/>
              <a:chOff x="3415840" y="3705876"/>
              <a:chExt cx="1419835" cy="881953"/>
            </a:xfrm>
          </p:grpSpPr>
          <p:pic>
            <p:nvPicPr>
              <p:cNvPr id="45" name="图片 4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0626"/>
              <a:stretch/>
            </p:blipFill>
            <p:spPr>
              <a:xfrm>
                <a:off x="4164310" y="3882438"/>
                <a:ext cx="671365" cy="550503"/>
              </a:xfrm>
              <a:prstGeom prst="rect">
                <a:avLst/>
              </a:prstGeom>
            </p:spPr>
          </p:pic>
          <p:sp>
            <p:nvSpPr>
              <p:cNvPr id="83" name="矩形 82"/>
              <p:cNvSpPr/>
              <p:nvPr/>
            </p:nvSpPr>
            <p:spPr>
              <a:xfrm>
                <a:off x="3415840" y="3705876"/>
                <a:ext cx="357791" cy="881953"/>
              </a:xfrm>
              <a:prstGeom prst="rect">
                <a:avLst/>
              </a:prstGeom>
            </p:spPr>
            <p:txBody>
              <a:bodyPr vert="eaVert" wrap="none">
                <a:spAutoFit/>
              </a:bodyPr>
              <a:lstStyle/>
              <a:p>
                <a:r>
                  <a:rPr kumimoji="1" lang="en-US" altLang="zh-CN" sz="1900" dirty="0" smtClean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rPr>
                  <a:t>Database</a:t>
                </a:r>
                <a:endParaRPr kumimoji="1" lang="zh-CN" altLang="en-US" sz="19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3209794" y="2727321"/>
              <a:ext cx="1359170" cy="710275"/>
              <a:chOff x="3403784" y="2727321"/>
              <a:chExt cx="1359170" cy="710275"/>
            </a:xfrm>
          </p:grpSpPr>
          <p:pic>
            <p:nvPicPr>
              <p:cNvPr id="51" name="图片 5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4245446" y="2779831"/>
                <a:ext cx="509093" cy="525923"/>
              </a:xfrm>
              <a:prstGeom prst="rect">
                <a:avLst/>
              </a:prstGeom>
            </p:spPr>
          </p:pic>
          <p:sp>
            <p:nvSpPr>
              <p:cNvPr id="86" name="矩形 85"/>
              <p:cNvSpPr/>
              <p:nvPr/>
            </p:nvSpPr>
            <p:spPr>
              <a:xfrm>
                <a:off x="3403784" y="2727321"/>
                <a:ext cx="357791" cy="710275"/>
              </a:xfrm>
              <a:prstGeom prst="rect">
                <a:avLst/>
              </a:prstGeom>
            </p:spPr>
            <p:txBody>
              <a:bodyPr vert="eaVert" wrap="none">
                <a:spAutoFit/>
              </a:bodyPr>
              <a:lstStyle/>
              <a:p>
                <a:r>
                  <a:rPr kumimoji="1" lang="en-US" altLang="zh-CN" sz="1900" dirty="0" smtClean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rPr>
                  <a:t>Servers</a:t>
                </a:r>
                <a:endParaRPr kumimoji="1" lang="zh-CN" altLang="en-US" sz="19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3174540" y="1432529"/>
              <a:ext cx="1851542" cy="638124"/>
              <a:chOff x="3368530" y="1432529"/>
              <a:chExt cx="1851542" cy="638124"/>
            </a:xfrm>
          </p:grpSpPr>
          <p:grpSp>
            <p:nvGrpSpPr>
              <p:cNvPr id="2" name="组合 1"/>
              <p:cNvGrpSpPr/>
              <p:nvPr/>
            </p:nvGrpSpPr>
            <p:grpSpPr>
              <a:xfrm>
                <a:off x="3779912" y="1432529"/>
                <a:ext cx="1440160" cy="547029"/>
                <a:chOff x="3835370" y="1419770"/>
                <a:chExt cx="1440160" cy="547029"/>
              </a:xfrm>
            </p:grpSpPr>
            <p:pic>
              <p:nvPicPr>
                <p:cNvPr id="16" name="图片 15"/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rightnessContrast bright="40000"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4366"/>
                <a:stretch/>
              </p:blipFill>
              <p:spPr>
                <a:xfrm>
                  <a:off x="3835370" y="1419770"/>
                  <a:ext cx="723265" cy="547029"/>
                </a:xfrm>
                <a:prstGeom prst="rect">
                  <a:avLst/>
                </a:prstGeom>
              </p:spPr>
            </p:pic>
            <p:pic>
              <p:nvPicPr>
                <p:cNvPr id="79" name="图片 78"/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rightnessContrast bright="40000"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4366"/>
                <a:stretch/>
              </p:blipFill>
              <p:spPr>
                <a:xfrm>
                  <a:off x="4552265" y="1419770"/>
                  <a:ext cx="723265" cy="547029"/>
                </a:xfrm>
                <a:prstGeom prst="rect">
                  <a:avLst/>
                </a:prstGeom>
              </p:spPr>
            </p:pic>
          </p:grpSp>
          <p:sp>
            <p:nvSpPr>
              <p:cNvPr id="87" name="矩形 86"/>
              <p:cNvSpPr/>
              <p:nvPr/>
            </p:nvSpPr>
            <p:spPr>
              <a:xfrm>
                <a:off x="3368530" y="1599642"/>
                <a:ext cx="357791" cy="471011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r>
                  <a:rPr kumimoji="1" lang="en-US" altLang="zh-CN" sz="1900" dirty="0" smtClean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rPr>
                  <a:t>PC</a:t>
                </a:r>
                <a:endParaRPr kumimoji="1" lang="en-US" altLang="zh-CN" sz="19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3131840" y="843557"/>
              <a:ext cx="2088232" cy="3754331"/>
              <a:chOff x="3347864" y="843557"/>
              <a:chExt cx="2088232" cy="3754331"/>
            </a:xfrm>
          </p:grpSpPr>
          <p:sp>
            <p:nvSpPr>
              <p:cNvPr id="74" name="文本占位符 1"/>
              <p:cNvSpPr txBox="1">
                <a:spLocks/>
              </p:cNvSpPr>
              <p:nvPr/>
            </p:nvSpPr>
            <p:spPr>
              <a:xfrm>
                <a:off x="3678885" y="843557"/>
                <a:ext cx="1703205" cy="407334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kumimoji="1" lang="en-US" altLang="zh-CN" sz="2400" dirty="0" smtClean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rPr>
                  <a:t>Application</a:t>
                </a:r>
                <a:endParaRPr kumimoji="1" lang="zh-CN" altLang="en-US" sz="24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4" name="圆角矩形 53"/>
              <p:cNvSpPr/>
              <p:nvPr/>
            </p:nvSpPr>
            <p:spPr>
              <a:xfrm>
                <a:off x="3347864" y="1264589"/>
                <a:ext cx="2088232" cy="3333299"/>
              </a:xfrm>
              <a:prstGeom prst="roundRect">
                <a:avLst>
                  <a:gd name="adj" fmla="val 8580"/>
                </a:avLst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7" name="上下箭头 76"/>
            <p:cNvSpPr/>
            <p:nvPr/>
          </p:nvSpPr>
          <p:spPr>
            <a:xfrm>
              <a:off x="4210328" y="3358263"/>
              <a:ext cx="175683" cy="463512"/>
            </a:xfrm>
            <a:prstGeom prst="up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3958572" y="1979558"/>
              <a:ext cx="716895" cy="791722"/>
              <a:chOff x="4152562" y="1979558"/>
              <a:chExt cx="716895" cy="791722"/>
            </a:xfrm>
          </p:grpSpPr>
          <p:cxnSp>
            <p:nvCxnSpPr>
              <p:cNvPr id="78" name="直接箭头连接符 77"/>
              <p:cNvCxnSpPr/>
              <p:nvPr/>
            </p:nvCxnSpPr>
            <p:spPr>
              <a:xfrm>
                <a:off x="4152562" y="1979558"/>
                <a:ext cx="334642" cy="791722"/>
              </a:xfrm>
              <a:prstGeom prst="straightConnector1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箭头连接符 79"/>
              <p:cNvCxnSpPr/>
              <p:nvPr/>
            </p:nvCxnSpPr>
            <p:spPr>
              <a:xfrm flipH="1">
                <a:off x="4487205" y="1979558"/>
                <a:ext cx="382252" cy="791722"/>
              </a:xfrm>
              <a:prstGeom prst="straightConnector1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3" name="文本占位符 1"/>
            <p:cNvSpPr txBox="1">
              <a:spLocks/>
            </p:cNvSpPr>
            <p:nvPr/>
          </p:nvSpPr>
          <p:spPr>
            <a:xfrm>
              <a:off x="3351070" y="4625758"/>
              <a:ext cx="1814996" cy="268250"/>
            </a:xfrm>
            <a:prstGeom prst="rect">
              <a:avLst/>
            </a:prstGeom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kumimoji="1" lang="en-US" altLang="zh-CN" sz="19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X86/Cluster</a:t>
              </a:r>
              <a:endParaRPr kumimoji="1" lang="zh-CN" altLang="en-US" sz="19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728181" y="1122511"/>
            <a:ext cx="3744416" cy="5378830"/>
            <a:chOff x="5796136" y="841883"/>
            <a:chExt cx="2808312" cy="4034123"/>
          </a:xfrm>
        </p:grpSpPr>
        <p:grpSp>
          <p:nvGrpSpPr>
            <p:cNvPr id="22" name="组合 21"/>
            <p:cNvGrpSpPr/>
            <p:nvPr/>
          </p:nvGrpSpPr>
          <p:grpSpPr>
            <a:xfrm>
              <a:off x="5802357" y="1375554"/>
              <a:ext cx="2335746" cy="652008"/>
              <a:chOff x="5802357" y="1375554"/>
              <a:chExt cx="2335746" cy="652008"/>
            </a:xfrm>
          </p:grpSpPr>
          <p:grpSp>
            <p:nvGrpSpPr>
              <p:cNvPr id="76" name="组合 75"/>
              <p:cNvGrpSpPr/>
              <p:nvPr/>
            </p:nvGrpSpPr>
            <p:grpSpPr>
              <a:xfrm>
                <a:off x="6556420" y="1419622"/>
                <a:ext cx="1581683" cy="599182"/>
                <a:chOff x="4635604" y="1687848"/>
                <a:chExt cx="1623998" cy="615212"/>
              </a:xfrm>
            </p:grpSpPr>
            <p:pic>
              <p:nvPicPr>
                <p:cNvPr id="55" name="图片 54"/>
                <p:cNvPicPr>
                  <a:picLocks noChangeAspect="1"/>
                </p:cNvPicPr>
                <p:nvPr/>
              </p:nvPicPr>
              <p:blipFill rotWithShape="1">
                <a:blip r:embed="rId9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23" t="2354" r="47601" b="59584"/>
                <a:stretch/>
              </p:blipFill>
              <p:spPr>
                <a:xfrm>
                  <a:off x="5050064" y="1687848"/>
                  <a:ext cx="783477" cy="615212"/>
                </a:xfrm>
                <a:prstGeom prst="rect">
                  <a:avLst/>
                </a:prstGeom>
              </p:spPr>
            </p:pic>
            <p:pic>
              <p:nvPicPr>
                <p:cNvPr id="56" name="图片 55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22" t="1228" r="69601" b="60812"/>
                <a:stretch/>
              </p:blipFill>
              <p:spPr>
                <a:xfrm>
                  <a:off x="4635604" y="1694154"/>
                  <a:ext cx="440659" cy="585170"/>
                </a:xfrm>
                <a:prstGeom prst="rect">
                  <a:avLst/>
                </a:prstGeom>
              </p:spPr>
            </p:pic>
            <p:pic>
              <p:nvPicPr>
                <p:cNvPr id="57" name="图片 56"/>
                <p:cNvPicPr>
                  <a:picLocks noChangeAspect="1"/>
                </p:cNvPicPr>
                <p:nvPr/>
              </p:nvPicPr>
              <p:blipFill rotWithShape="1">
                <a:blip r:embed="rId11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6928" b="57821"/>
                <a:stretch/>
              </p:blipFill>
              <p:spPr>
                <a:xfrm>
                  <a:off x="5807340" y="1697519"/>
                  <a:ext cx="452262" cy="595870"/>
                </a:xfrm>
                <a:prstGeom prst="rect">
                  <a:avLst/>
                </a:prstGeom>
              </p:spPr>
            </p:pic>
          </p:grpSp>
          <p:sp>
            <p:nvSpPr>
              <p:cNvPr id="88" name="矩形 87"/>
              <p:cNvSpPr/>
              <p:nvPr/>
            </p:nvSpPr>
            <p:spPr>
              <a:xfrm>
                <a:off x="5802357" y="1375554"/>
                <a:ext cx="577081" cy="652008"/>
              </a:xfrm>
              <a:prstGeom prst="rect">
                <a:avLst/>
              </a:prstGeom>
            </p:spPr>
            <p:txBody>
              <a:bodyPr vert="eaVert" wrap="none">
                <a:spAutoFit/>
              </a:bodyPr>
              <a:lstStyle/>
              <a:p>
                <a:r>
                  <a:rPr kumimoji="1" lang="en-US" altLang="zh-CN" sz="1900" dirty="0" smtClean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rPr>
                  <a:t>Smart</a:t>
                </a:r>
              </a:p>
              <a:p>
                <a:r>
                  <a:rPr kumimoji="1" lang="en-US" altLang="zh-CN" sz="1900" dirty="0" smtClean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rPr>
                  <a:t>Device</a:t>
                </a:r>
                <a:endParaRPr kumimoji="1" lang="zh-CN" altLang="en-US" sz="19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5942400" y="3645693"/>
              <a:ext cx="2012132" cy="848255"/>
              <a:chOff x="5942400" y="3645693"/>
              <a:chExt cx="2012132" cy="848255"/>
            </a:xfrm>
          </p:grpSpPr>
          <p:grpSp>
            <p:nvGrpSpPr>
              <p:cNvPr id="72" name="组合 71"/>
              <p:cNvGrpSpPr/>
              <p:nvPr/>
            </p:nvGrpSpPr>
            <p:grpSpPr>
              <a:xfrm>
                <a:off x="6738869" y="3756657"/>
                <a:ext cx="1215663" cy="737291"/>
                <a:chOff x="5761097" y="3859041"/>
                <a:chExt cx="1215663" cy="737291"/>
              </a:xfrm>
            </p:grpSpPr>
            <p:sp>
              <p:nvSpPr>
                <p:cNvPr id="68" name="矩形 67"/>
                <p:cNvSpPr/>
                <p:nvPr/>
              </p:nvSpPr>
              <p:spPr>
                <a:xfrm>
                  <a:off x="6212112" y="4341351"/>
                  <a:ext cx="764648" cy="2539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kumimoji="1" lang="en-US" altLang="zh-CN" sz="160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rPr>
                    <a:t>Big Data</a:t>
                  </a:r>
                  <a:endParaRPr kumimoji="1" lang="zh-CN" altLang="en-US" sz="160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pic>
              <p:nvPicPr>
                <p:cNvPr id="65" name="图片 64"/>
                <p:cNvPicPr>
                  <a:picLocks noChangeAspect="1"/>
                </p:cNvPicPr>
                <p:nvPr/>
              </p:nvPicPr>
              <p:blipFill rotWithShape="1">
                <a:blip r:embed="rId12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4263"/>
                <a:stretch/>
              </p:blipFill>
              <p:spPr>
                <a:xfrm>
                  <a:off x="5761097" y="3859041"/>
                  <a:ext cx="973494" cy="737291"/>
                </a:xfrm>
                <a:prstGeom prst="rect">
                  <a:avLst/>
                </a:prstGeom>
              </p:spPr>
            </p:pic>
          </p:grpSp>
          <p:sp>
            <p:nvSpPr>
              <p:cNvPr id="90" name="矩形 89"/>
              <p:cNvSpPr/>
              <p:nvPr/>
            </p:nvSpPr>
            <p:spPr>
              <a:xfrm>
                <a:off x="5942400" y="3645693"/>
                <a:ext cx="357791" cy="774610"/>
              </a:xfrm>
              <a:prstGeom prst="rect">
                <a:avLst/>
              </a:prstGeom>
            </p:spPr>
            <p:txBody>
              <a:bodyPr vert="eaVert" wrap="none">
                <a:spAutoFit/>
              </a:bodyPr>
              <a:lstStyle/>
              <a:p>
                <a:r>
                  <a:rPr kumimoji="1" lang="en-US" altLang="zh-CN" sz="1900" dirty="0" smtClean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rPr>
                  <a:t>Analysis</a:t>
                </a:r>
                <a:endParaRPr kumimoji="1" lang="zh-CN" altLang="en-US" sz="19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5926436" y="2324387"/>
              <a:ext cx="2556031" cy="941175"/>
              <a:chOff x="5926436" y="2324387"/>
              <a:chExt cx="2556031" cy="941175"/>
            </a:xfrm>
          </p:grpSpPr>
          <p:sp>
            <p:nvSpPr>
              <p:cNvPr id="89" name="矩形 88"/>
              <p:cNvSpPr/>
              <p:nvPr/>
            </p:nvSpPr>
            <p:spPr>
              <a:xfrm>
                <a:off x="5926436" y="2679762"/>
                <a:ext cx="357790" cy="585800"/>
              </a:xfrm>
              <a:prstGeom prst="rect">
                <a:avLst/>
              </a:prstGeom>
            </p:spPr>
            <p:txBody>
              <a:bodyPr vert="eaVert" wrap="none">
                <a:spAutoFit/>
              </a:bodyPr>
              <a:lstStyle/>
              <a:p>
                <a:r>
                  <a:rPr kumimoji="1" lang="en-US" altLang="zh-CN" sz="1900" dirty="0" smtClean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rPr>
                  <a:t>Cloud</a:t>
                </a:r>
                <a:endParaRPr kumimoji="1" lang="zh-CN" altLang="en-US" sz="19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grpSp>
            <p:nvGrpSpPr>
              <p:cNvPr id="106" name="组合 105"/>
              <p:cNvGrpSpPr/>
              <p:nvPr/>
            </p:nvGrpSpPr>
            <p:grpSpPr>
              <a:xfrm>
                <a:off x="6300192" y="2324387"/>
                <a:ext cx="2182275" cy="917469"/>
                <a:chOff x="6295240" y="2201160"/>
                <a:chExt cx="2182275" cy="917469"/>
              </a:xfrm>
            </p:grpSpPr>
            <p:pic>
              <p:nvPicPr>
                <p:cNvPr id="105" name="图片 104"/>
                <p:cNvPicPr>
                  <a:picLocks noChangeAspect="1"/>
                </p:cNvPicPr>
                <p:nvPr/>
              </p:nvPicPr>
              <p:blipFill rotWithShape="1">
                <a:blip r:embed="rId13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74104"/>
                <a:stretch/>
              </p:blipFill>
              <p:spPr>
                <a:xfrm>
                  <a:off x="6594835" y="2201160"/>
                  <a:ext cx="1554827" cy="415955"/>
                </a:xfrm>
                <a:prstGeom prst="rect">
                  <a:avLst/>
                </a:prstGeom>
              </p:spPr>
            </p:pic>
            <p:grpSp>
              <p:nvGrpSpPr>
                <p:cNvPr id="104" name="组合 103"/>
                <p:cNvGrpSpPr/>
                <p:nvPr/>
              </p:nvGrpSpPr>
              <p:grpSpPr>
                <a:xfrm>
                  <a:off x="6295240" y="2562398"/>
                  <a:ext cx="2182275" cy="556231"/>
                  <a:chOff x="6566189" y="2537938"/>
                  <a:chExt cx="2182275" cy="556231"/>
                </a:xfrm>
              </p:grpSpPr>
              <p:grpSp>
                <p:nvGrpSpPr>
                  <p:cNvPr id="97" name="组合 96"/>
                  <p:cNvGrpSpPr/>
                  <p:nvPr/>
                </p:nvGrpSpPr>
                <p:grpSpPr>
                  <a:xfrm>
                    <a:off x="6566189" y="2537938"/>
                    <a:ext cx="941363" cy="556231"/>
                    <a:chOff x="6566189" y="2571750"/>
                    <a:chExt cx="941363" cy="556231"/>
                  </a:xfrm>
                </p:grpSpPr>
                <p:pic>
                  <p:nvPicPr>
                    <p:cNvPr id="96" name="图片 95"/>
                    <p:cNvPicPr>
                      <a:picLocks noChangeAspect="1"/>
                    </p:cNvPicPr>
                    <p:nvPr/>
                  </p:nvPicPr>
                  <p:blipFill rotWithShape="1">
                    <a:blip r:embed="rId1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b="42803"/>
                    <a:stretch/>
                  </p:blipFill>
                  <p:spPr>
                    <a:xfrm>
                      <a:off x="6566189" y="2571750"/>
                      <a:ext cx="941363" cy="556231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94" name="矩形 93"/>
                    <p:cNvSpPr/>
                    <p:nvPr/>
                  </p:nvSpPr>
                  <p:spPr>
                    <a:xfrm>
                      <a:off x="6745406" y="2711511"/>
                      <a:ext cx="576053" cy="39241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kumimoji="1" lang="en-US" altLang="zh-CN" sz="140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Private</a:t>
                      </a:r>
                    </a:p>
                    <a:p>
                      <a:r>
                        <a:rPr kumimoji="1" lang="en-US" altLang="zh-CN" sz="140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Cloud</a:t>
                      </a:r>
                      <a:endParaRPr kumimoji="1" lang="zh-CN" altLang="en-US" sz="140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</p:grpSp>
              <p:grpSp>
                <p:nvGrpSpPr>
                  <p:cNvPr id="98" name="组合 97"/>
                  <p:cNvGrpSpPr/>
                  <p:nvPr/>
                </p:nvGrpSpPr>
                <p:grpSpPr>
                  <a:xfrm>
                    <a:off x="7807101" y="2537938"/>
                    <a:ext cx="941363" cy="556231"/>
                    <a:chOff x="6566189" y="2571750"/>
                    <a:chExt cx="941363" cy="556231"/>
                  </a:xfrm>
                </p:grpSpPr>
                <p:pic>
                  <p:nvPicPr>
                    <p:cNvPr id="99" name="图片 98"/>
                    <p:cNvPicPr>
                      <a:picLocks noChangeAspect="1"/>
                    </p:cNvPicPr>
                    <p:nvPr/>
                  </p:nvPicPr>
                  <p:blipFill rotWithShape="1">
                    <a:blip r:embed="rId1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b="42803"/>
                    <a:stretch/>
                  </p:blipFill>
                  <p:spPr>
                    <a:xfrm>
                      <a:off x="6566189" y="2571750"/>
                      <a:ext cx="941363" cy="556231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00" name="矩形 99"/>
                    <p:cNvSpPr/>
                    <p:nvPr/>
                  </p:nvSpPr>
                  <p:spPr>
                    <a:xfrm>
                      <a:off x="6745406" y="2711511"/>
                      <a:ext cx="529043" cy="39241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kumimoji="1" lang="en-US" altLang="zh-CN" sz="140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Public</a:t>
                      </a:r>
                    </a:p>
                    <a:p>
                      <a:r>
                        <a:rPr kumimoji="1" lang="en-US" altLang="zh-CN" sz="140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Cloud</a:t>
                      </a:r>
                      <a:endParaRPr kumimoji="1" lang="zh-CN" altLang="en-US" sz="140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</p:grpSp>
              <p:grpSp>
                <p:nvGrpSpPr>
                  <p:cNvPr id="103" name="组合 102"/>
                  <p:cNvGrpSpPr/>
                  <p:nvPr/>
                </p:nvGrpSpPr>
                <p:grpSpPr>
                  <a:xfrm>
                    <a:off x="7328494" y="2628058"/>
                    <a:ext cx="528865" cy="418855"/>
                    <a:chOff x="7322588" y="2617041"/>
                    <a:chExt cx="528865" cy="418855"/>
                  </a:xfrm>
                </p:grpSpPr>
                <p:sp>
                  <p:nvSpPr>
                    <p:cNvPr id="101" name="左右箭头 100"/>
                    <p:cNvSpPr/>
                    <p:nvPr/>
                  </p:nvSpPr>
                  <p:spPr>
                    <a:xfrm>
                      <a:off x="7466820" y="2868550"/>
                      <a:ext cx="323358" cy="167346"/>
                    </a:xfrm>
                    <a:prstGeom prst="leftRightArrow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2" name="矩形 101"/>
                    <p:cNvSpPr/>
                    <p:nvPr/>
                  </p:nvSpPr>
                  <p:spPr>
                    <a:xfrm>
                      <a:off x="7322588" y="2617041"/>
                      <a:ext cx="528865" cy="219291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kumimoji="1" lang="en-US" altLang="zh-CN" sz="130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Bridge</a:t>
                      </a:r>
                    </a:p>
                  </p:txBody>
                </p:sp>
              </p:grpSp>
            </p:grpSp>
          </p:grpSp>
        </p:grpSp>
        <p:grpSp>
          <p:nvGrpSpPr>
            <p:cNvPr id="115" name="组合 114"/>
            <p:cNvGrpSpPr/>
            <p:nvPr/>
          </p:nvGrpSpPr>
          <p:grpSpPr>
            <a:xfrm>
              <a:off x="6844968" y="1998368"/>
              <a:ext cx="1018872" cy="434890"/>
              <a:chOff x="6835564" y="2007680"/>
              <a:chExt cx="1018872" cy="434890"/>
            </a:xfrm>
          </p:grpSpPr>
          <p:sp>
            <p:nvSpPr>
              <p:cNvPr id="108" name="下箭头 107"/>
              <p:cNvSpPr/>
              <p:nvPr/>
            </p:nvSpPr>
            <p:spPr>
              <a:xfrm rot="19733395">
                <a:off x="6835564" y="2029234"/>
                <a:ext cx="137100" cy="413336"/>
              </a:xfrm>
              <a:prstGeom prst="downArrow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下箭头 108"/>
              <p:cNvSpPr/>
              <p:nvPr/>
            </p:nvSpPr>
            <p:spPr>
              <a:xfrm rot="1537058">
                <a:off x="7703725" y="2007680"/>
                <a:ext cx="150711" cy="429094"/>
              </a:xfrm>
              <a:prstGeom prst="downArrow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下箭头 109"/>
              <p:cNvSpPr/>
              <p:nvPr/>
            </p:nvSpPr>
            <p:spPr>
              <a:xfrm>
                <a:off x="7272796" y="2032582"/>
                <a:ext cx="129550" cy="262153"/>
              </a:xfrm>
              <a:prstGeom prst="downArrow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1" name="上下箭头 110"/>
            <p:cNvSpPr/>
            <p:nvPr/>
          </p:nvSpPr>
          <p:spPr>
            <a:xfrm>
              <a:off x="7280566" y="3293417"/>
              <a:ext cx="175683" cy="463512"/>
            </a:xfrm>
            <a:prstGeom prst="up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114" name="组合 113"/>
            <p:cNvGrpSpPr/>
            <p:nvPr/>
          </p:nvGrpSpPr>
          <p:grpSpPr>
            <a:xfrm>
              <a:off x="5796136" y="841883"/>
              <a:ext cx="2808312" cy="3756005"/>
              <a:chOff x="5796136" y="831968"/>
              <a:chExt cx="2808312" cy="3756005"/>
            </a:xfrm>
          </p:grpSpPr>
          <p:sp>
            <p:nvSpPr>
              <p:cNvPr id="75" name="文本占位符 1"/>
              <p:cNvSpPr txBox="1">
                <a:spLocks/>
              </p:cNvSpPr>
              <p:nvPr/>
            </p:nvSpPr>
            <p:spPr>
              <a:xfrm>
                <a:off x="6524229" y="831968"/>
                <a:ext cx="1548975" cy="407334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kumimoji="1" lang="en-US" altLang="zh-CN" sz="240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rPr>
                  <a:t>Experience</a:t>
                </a:r>
                <a:endParaRPr kumimoji="1" lang="zh-CN" altLang="en-US" sz="24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13" name="圆角矩形 112"/>
              <p:cNvSpPr/>
              <p:nvPr/>
            </p:nvSpPr>
            <p:spPr>
              <a:xfrm>
                <a:off x="5796136" y="1254674"/>
                <a:ext cx="2808312" cy="3333299"/>
              </a:xfrm>
              <a:prstGeom prst="roundRect">
                <a:avLst>
                  <a:gd name="adj" fmla="val 8580"/>
                </a:avLst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5" name="文本占位符 1"/>
            <p:cNvSpPr txBox="1">
              <a:spLocks/>
            </p:cNvSpPr>
            <p:nvPr/>
          </p:nvSpPr>
          <p:spPr>
            <a:xfrm>
              <a:off x="6379438" y="4607756"/>
              <a:ext cx="1814996" cy="268250"/>
            </a:xfrm>
            <a:prstGeom prst="rect">
              <a:avLst/>
            </a:prstGeom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kumimoji="1" lang="en-US" altLang="zh-CN" sz="19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City Cloud</a:t>
              </a:r>
              <a:endParaRPr kumimoji="1" lang="zh-CN" altLang="en-US" sz="19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Sugon - Leading the IT Trend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2601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9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571463" y="260648"/>
            <a:ext cx="9941029" cy="571482"/>
          </a:xfrm>
        </p:spPr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存储</a:t>
            </a:r>
            <a:r>
              <a:rPr lang="en-US" altLang="zh-CN" dirty="0"/>
              <a:t>】ParaStor200</a:t>
            </a:r>
            <a:r>
              <a:rPr lang="zh-CN" altLang="en-US" dirty="0"/>
              <a:t>并行存储系统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6606834" y="1168096"/>
            <a:ext cx="5249808" cy="2739395"/>
            <a:chOff x="5099140" y="1027015"/>
            <a:chExt cx="3937356" cy="2739395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30"/>
            <a:stretch/>
          </p:blipFill>
          <p:spPr bwMode="auto">
            <a:xfrm>
              <a:off x="5220072" y="1027015"/>
              <a:ext cx="3816424" cy="2739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文本框 3"/>
            <p:cNvSpPr txBox="1"/>
            <p:nvPr/>
          </p:nvSpPr>
          <p:spPr>
            <a:xfrm rot="16200000">
              <a:off x="4922168" y="2165810"/>
              <a:ext cx="492443" cy="1385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聚合带宽</a:t>
              </a:r>
              <a:endParaRPr lang="zh-CN" altLang="en-US" sz="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92" y="3645024"/>
            <a:ext cx="5707957" cy="2546140"/>
          </a:xfrm>
          <a:prstGeom prst="rect">
            <a:avLst/>
          </a:prstGeom>
        </p:spPr>
      </p:pic>
      <p:sp>
        <p:nvSpPr>
          <p:cNvPr id="10" name="圆角矩形 9"/>
          <p:cNvSpPr/>
          <p:nvPr/>
        </p:nvSpPr>
        <p:spPr>
          <a:xfrm>
            <a:off x="458636" y="1684712"/>
            <a:ext cx="5925397" cy="1708890"/>
          </a:xfrm>
          <a:prstGeom prst="roundRect">
            <a:avLst>
              <a:gd name="adj" fmla="val 643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分布式存储架构，同时保障单流和聚合带宽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低延迟、高带宽的 </a:t>
            </a:r>
            <a:r>
              <a:rPr lang="en-US" altLang="zh-CN" sz="140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InfiniBand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提高 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IOPS 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和带宽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兼顾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针对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小文件读写模式优化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针对行业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领域应用的 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I/O 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特征进行定制优化</a:t>
            </a:r>
          </a:p>
        </p:txBody>
      </p:sp>
      <p:sp>
        <p:nvSpPr>
          <p:cNvPr id="14" name="矩形 13"/>
          <p:cNvSpPr/>
          <p:nvPr/>
        </p:nvSpPr>
        <p:spPr>
          <a:xfrm>
            <a:off x="439996" y="1269216"/>
            <a:ext cx="5069193" cy="397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高性能（针对高性能计算的</a:t>
            </a:r>
            <a:r>
              <a:rPr lang="en-US" altLang="zh-CN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I/O</a:t>
            </a:r>
            <a:r>
              <a:rPr lang="zh-CN" altLang="en-US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特征定制优化）</a:t>
            </a:r>
            <a:endParaRPr lang="en-US" altLang="zh-CN" sz="1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6720094" y="4601507"/>
            <a:ext cx="5034364" cy="1323213"/>
          </a:xfrm>
          <a:prstGeom prst="roundRect">
            <a:avLst>
              <a:gd name="adj" fmla="val 643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在线动态扩展，无需中断应用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性能和容量呈线性增长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扩展后自动进行数据迁移均衡</a:t>
            </a:r>
          </a:p>
        </p:txBody>
      </p:sp>
      <p:sp>
        <p:nvSpPr>
          <p:cNvPr id="16" name="矩形 15"/>
          <p:cNvSpPr/>
          <p:nvPr/>
        </p:nvSpPr>
        <p:spPr>
          <a:xfrm>
            <a:off x="6669113" y="4161673"/>
            <a:ext cx="4411919" cy="397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高可</a:t>
            </a:r>
            <a:r>
              <a:rPr lang="zh-CN" altLang="en-US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扩展性（</a:t>
            </a:r>
            <a:r>
              <a:rPr lang="en-US" altLang="zh-CN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Scale-out</a:t>
            </a:r>
            <a:r>
              <a:rPr lang="zh-CN" altLang="en-US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扩展方式）</a:t>
            </a:r>
            <a:endParaRPr lang="en-US" altLang="zh-CN" sz="1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6778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【</a:t>
            </a:r>
            <a:r>
              <a:rPr lang="zh-CN" altLang="en-US" dirty="0" smtClean="0"/>
              <a:t>管理</a:t>
            </a:r>
            <a:r>
              <a:rPr lang="en-US" altLang="zh-CN" dirty="0" smtClean="0"/>
              <a:t>】</a:t>
            </a:r>
            <a:r>
              <a:rPr lang="en-US" altLang="zh-CN" dirty="0" err="1" smtClean="0"/>
              <a:t>Gridview</a:t>
            </a:r>
            <a:r>
              <a:rPr lang="zh-CN" altLang="en-US" dirty="0" smtClean="0"/>
              <a:t>管理调度系统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32" y="1124744"/>
            <a:ext cx="4012627" cy="16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424" y="1122310"/>
            <a:ext cx="4012625" cy="1692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8" y="4609852"/>
            <a:ext cx="4012625" cy="1692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8" y="2864864"/>
            <a:ext cx="4012625" cy="1692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422" y="4612286"/>
            <a:ext cx="4012625" cy="1692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048" y="2866081"/>
            <a:ext cx="4012625" cy="1692000"/>
          </a:xfrm>
          <a:prstGeom prst="rect">
            <a:avLst/>
          </a:prstGeom>
        </p:spPr>
      </p:pic>
      <p:pic>
        <p:nvPicPr>
          <p:cNvPr id="12" name="Picture 8" descr="ppt背景_0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231" y="2878416"/>
            <a:ext cx="31750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4275019" y="3356995"/>
            <a:ext cx="37014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</a:rPr>
              <a:t>全新</a:t>
            </a:r>
            <a:r>
              <a:rPr lang="zh-CN" altLang="en-US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</a:rPr>
              <a:t>升级 非凡</a:t>
            </a:r>
            <a:r>
              <a:rPr lang="zh-CN" alt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</a:rPr>
              <a:t>体验</a:t>
            </a:r>
            <a:endParaRPr lang="zh-CN" altLang="en-US" sz="14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4252483" y="3811332"/>
            <a:ext cx="37465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</a:rPr>
              <a:t>更快速、更智能、更弹性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4252483" y="4155868"/>
            <a:ext cx="3746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</a:rPr>
              <a:t>全新架构</a:t>
            </a:r>
            <a:r>
              <a:rPr lang="zh-CN" alt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</a:rPr>
              <a:t>的高性能计算机管理调度系统</a:t>
            </a:r>
            <a:endParaRPr lang="en-US" altLang="zh-CN" sz="1200" dirty="0" smtClean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2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</a:rPr>
              <a:t>Gridview</a:t>
            </a:r>
            <a:r>
              <a:rPr lang="en-US" altLang="zh-CN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</a:rPr>
              <a:t> 3.x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8" descr="E:\Doc\Product\Gridview\宣传用\热图2.png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25237" y="1122310"/>
            <a:ext cx="4012800" cy="1692000"/>
          </a:xfrm>
          <a:prstGeom prst="rect">
            <a:avLst/>
          </a:prstGeom>
          <a:noFill/>
        </p:spPr>
      </p:pic>
      <p:pic>
        <p:nvPicPr>
          <p:cNvPr id="19" name="图片 18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9" t="5540"/>
          <a:stretch>
            <a:fillRect/>
          </a:stretch>
        </p:blipFill>
        <p:spPr>
          <a:xfrm>
            <a:off x="8132045" y="4617530"/>
            <a:ext cx="4012800" cy="16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7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管理</a:t>
            </a:r>
            <a:r>
              <a:rPr lang="en-US" altLang="zh-CN" dirty="0"/>
              <a:t>】</a:t>
            </a:r>
            <a:r>
              <a:rPr lang="en-US" altLang="zh-CN" dirty="0" err="1" smtClean="0"/>
              <a:t>Gridview</a:t>
            </a:r>
            <a:r>
              <a:rPr lang="zh-CN" altLang="en-US" dirty="0" smtClean="0"/>
              <a:t>的监控管理功能</a:t>
            </a:r>
            <a:endParaRPr lang="zh-CN" altLang="en-US" dirty="0"/>
          </a:p>
        </p:txBody>
      </p:sp>
      <p:sp>
        <p:nvSpPr>
          <p:cNvPr id="16" name="十字箭头 15"/>
          <p:cNvSpPr/>
          <p:nvPr/>
        </p:nvSpPr>
        <p:spPr>
          <a:xfrm rot="2700000">
            <a:off x="4349409" y="1449983"/>
            <a:ext cx="3259723" cy="4346297"/>
          </a:xfrm>
          <a:prstGeom prst="quad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Gridview</a:t>
            </a:r>
            <a:endParaRPr lang="zh-CN" altLang="en-US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560651" y="1556795"/>
            <a:ext cx="3651044" cy="1225539"/>
          </a:xfrm>
          <a:custGeom>
            <a:avLst/>
            <a:gdLst>
              <a:gd name="connsiteX0" fmla="*/ 120884 w 2024233"/>
              <a:gd name="connsiteY0" fmla="*/ 0 h 1511047"/>
              <a:gd name="connsiteX1" fmla="*/ 1903349 w 2024233"/>
              <a:gd name="connsiteY1" fmla="*/ 0 h 1511047"/>
              <a:gd name="connsiteX2" fmla="*/ 2024233 w 2024233"/>
              <a:gd name="connsiteY2" fmla="*/ 120884 h 1511047"/>
              <a:gd name="connsiteX3" fmla="*/ 2024233 w 2024233"/>
              <a:gd name="connsiteY3" fmla="*/ 1511047 h 1511047"/>
              <a:gd name="connsiteX4" fmla="*/ 2024233 w 2024233"/>
              <a:gd name="connsiteY4" fmla="*/ 1511047 h 1511047"/>
              <a:gd name="connsiteX5" fmla="*/ 0 w 2024233"/>
              <a:gd name="connsiteY5" fmla="*/ 1511047 h 1511047"/>
              <a:gd name="connsiteX6" fmla="*/ 0 w 2024233"/>
              <a:gd name="connsiteY6" fmla="*/ 1511047 h 1511047"/>
              <a:gd name="connsiteX7" fmla="*/ 0 w 2024233"/>
              <a:gd name="connsiteY7" fmla="*/ 120884 h 1511047"/>
              <a:gd name="connsiteX8" fmla="*/ 120884 w 2024233"/>
              <a:gd name="connsiteY8" fmla="*/ 0 h 1511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4233" h="1511047">
                <a:moveTo>
                  <a:pt x="120884" y="0"/>
                </a:moveTo>
                <a:lnTo>
                  <a:pt x="1903349" y="0"/>
                </a:lnTo>
                <a:cubicBezTo>
                  <a:pt x="1970111" y="0"/>
                  <a:pt x="2024233" y="54122"/>
                  <a:pt x="2024233" y="120884"/>
                </a:cubicBezTo>
                <a:lnTo>
                  <a:pt x="2024233" y="1511047"/>
                </a:lnTo>
                <a:lnTo>
                  <a:pt x="2024233" y="1511047"/>
                </a:lnTo>
                <a:lnTo>
                  <a:pt x="0" y="1511047"/>
                </a:lnTo>
                <a:lnTo>
                  <a:pt x="0" y="1511047"/>
                </a:lnTo>
                <a:lnTo>
                  <a:pt x="0" y="120884"/>
                </a:lnTo>
                <a:cubicBezTo>
                  <a:pt x="0" y="54122"/>
                  <a:pt x="54122" y="0"/>
                  <a:pt x="120884" y="0"/>
                </a:cubicBez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186" tIns="88746" rIns="53186" bIns="17780" numCol="1" spcCol="1270" anchor="t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zh-CN" altLang="en-US" sz="16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全面的集群的运行状态实时监控，包括设备状态、存储监控、机房基础设施监控等</a:t>
            </a:r>
            <a:endParaRPr lang="zh-CN" altLang="en-US" sz="16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560651" y="2782332"/>
            <a:ext cx="3651044" cy="649750"/>
          </a:xfrm>
          <a:custGeom>
            <a:avLst/>
            <a:gdLst>
              <a:gd name="connsiteX0" fmla="*/ 0 w 2024233"/>
              <a:gd name="connsiteY0" fmla="*/ 0 h 649750"/>
              <a:gd name="connsiteX1" fmla="*/ 2024233 w 2024233"/>
              <a:gd name="connsiteY1" fmla="*/ 0 h 649750"/>
              <a:gd name="connsiteX2" fmla="*/ 2024233 w 2024233"/>
              <a:gd name="connsiteY2" fmla="*/ 649750 h 649750"/>
              <a:gd name="connsiteX3" fmla="*/ 0 w 2024233"/>
              <a:gd name="connsiteY3" fmla="*/ 649750 h 649750"/>
              <a:gd name="connsiteX4" fmla="*/ 0 w 2024233"/>
              <a:gd name="connsiteY4" fmla="*/ 0 h 64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4233" h="649750">
                <a:moveTo>
                  <a:pt x="0" y="0"/>
                </a:moveTo>
                <a:lnTo>
                  <a:pt x="2024233" y="0"/>
                </a:lnTo>
                <a:lnTo>
                  <a:pt x="2024233" y="649750"/>
                </a:lnTo>
                <a:lnTo>
                  <a:pt x="0" y="6497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250" tIns="0" rIns="630467" bIns="0" numCol="1" spcCol="1270" anchor="ctr" anchorCtr="0">
            <a:noAutofit/>
          </a:bodyPr>
          <a:lstStyle/>
          <a:p>
            <a:pPr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5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集群监控</a:t>
            </a:r>
            <a:endParaRPr lang="zh-CN" altLang="en-US" sz="25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3489758" y="2885542"/>
            <a:ext cx="944641" cy="708481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任意多边形 19"/>
          <p:cNvSpPr/>
          <p:nvPr/>
        </p:nvSpPr>
        <p:spPr>
          <a:xfrm>
            <a:off x="591975" y="3777444"/>
            <a:ext cx="3619720" cy="1348551"/>
          </a:xfrm>
          <a:custGeom>
            <a:avLst/>
            <a:gdLst>
              <a:gd name="connsiteX0" fmla="*/ 120884 w 2024233"/>
              <a:gd name="connsiteY0" fmla="*/ 0 h 1511047"/>
              <a:gd name="connsiteX1" fmla="*/ 1903349 w 2024233"/>
              <a:gd name="connsiteY1" fmla="*/ 0 h 1511047"/>
              <a:gd name="connsiteX2" fmla="*/ 2024233 w 2024233"/>
              <a:gd name="connsiteY2" fmla="*/ 120884 h 1511047"/>
              <a:gd name="connsiteX3" fmla="*/ 2024233 w 2024233"/>
              <a:gd name="connsiteY3" fmla="*/ 1511047 h 1511047"/>
              <a:gd name="connsiteX4" fmla="*/ 2024233 w 2024233"/>
              <a:gd name="connsiteY4" fmla="*/ 1511047 h 1511047"/>
              <a:gd name="connsiteX5" fmla="*/ 0 w 2024233"/>
              <a:gd name="connsiteY5" fmla="*/ 1511047 h 1511047"/>
              <a:gd name="connsiteX6" fmla="*/ 0 w 2024233"/>
              <a:gd name="connsiteY6" fmla="*/ 1511047 h 1511047"/>
              <a:gd name="connsiteX7" fmla="*/ 0 w 2024233"/>
              <a:gd name="connsiteY7" fmla="*/ 120884 h 1511047"/>
              <a:gd name="connsiteX8" fmla="*/ 120884 w 2024233"/>
              <a:gd name="connsiteY8" fmla="*/ 0 h 1511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4233" h="1511047">
                <a:moveTo>
                  <a:pt x="120884" y="0"/>
                </a:moveTo>
                <a:lnTo>
                  <a:pt x="1903349" y="0"/>
                </a:lnTo>
                <a:cubicBezTo>
                  <a:pt x="1970111" y="0"/>
                  <a:pt x="2024233" y="54122"/>
                  <a:pt x="2024233" y="120884"/>
                </a:cubicBezTo>
                <a:lnTo>
                  <a:pt x="2024233" y="1511047"/>
                </a:lnTo>
                <a:lnTo>
                  <a:pt x="2024233" y="1511047"/>
                </a:lnTo>
                <a:lnTo>
                  <a:pt x="0" y="1511047"/>
                </a:lnTo>
                <a:lnTo>
                  <a:pt x="0" y="1511047"/>
                </a:lnTo>
                <a:lnTo>
                  <a:pt x="0" y="120884"/>
                </a:lnTo>
                <a:cubicBezTo>
                  <a:pt x="0" y="54122"/>
                  <a:pt x="54122" y="0"/>
                  <a:pt x="120884" y="0"/>
                </a:cubicBezTo>
                <a:close/>
              </a:path>
            </a:pathLst>
          </a:cu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50646" tIns="81126" rIns="50646" bIns="15240" numCol="1" spcCol="1270" anchor="t" anchorCtr="0">
            <a:noAutofit/>
          </a:bodyPr>
          <a:lstStyle/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系统快速部署</a:t>
            </a:r>
            <a:endParaRPr lang="zh-CN" altLang="en-US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用户信息统一管理</a:t>
            </a:r>
            <a:endParaRPr lang="en-US" altLang="zh-CN" sz="16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集群系统服务统一管理</a:t>
            </a:r>
            <a:endParaRPr lang="en-US" altLang="zh-CN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远程</a:t>
            </a:r>
            <a:r>
              <a:rPr lang="en-US" altLang="zh-CN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KVM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IPMI</a:t>
            </a:r>
            <a:endParaRPr lang="en-US" altLang="zh-CN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智能一键开关机</a:t>
            </a:r>
            <a:endParaRPr lang="en-US" altLang="zh-CN" sz="16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591975" y="5125993"/>
            <a:ext cx="3619720" cy="649750"/>
          </a:xfrm>
          <a:custGeom>
            <a:avLst/>
            <a:gdLst>
              <a:gd name="connsiteX0" fmla="*/ 0 w 2024233"/>
              <a:gd name="connsiteY0" fmla="*/ 0 h 649750"/>
              <a:gd name="connsiteX1" fmla="*/ 2024233 w 2024233"/>
              <a:gd name="connsiteY1" fmla="*/ 0 h 649750"/>
              <a:gd name="connsiteX2" fmla="*/ 2024233 w 2024233"/>
              <a:gd name="connsiteY2" fmla="*/ 649750 h 649750"/>
              <a:gd name="connsiteX3" fmla="*/ 0 w 2024233"/>
              <a:gd name="connsiteY3" fmla="*/ 649750 h 649750"/>
              <a:gd name="connsiteX4" fmla="*/ 0 w 2024233"/>
              <a:gd name="connsiteY4" fmla="*/ 0 h 64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4233" h="649750">
                <a:moveTo>
                  <a:pt x="0" y="0"/>
                </a:moveTo>
                <a:lnTo>
                  <a:pt x="2024233" y="0"/>
                </a:lnTo>
                <a:lnTo>
                  <a:pt x="2024233" y="649750"/>
                </a:lnTo>
                <a:lnTo>
                  <a:pt x="0" y="6497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95250" tIns="0" rIns="630467" bIns="0" numCol="1" spcCol="1270" anchor="ctr" anchorCtr="0">
            <a:noAutofit/>
          </a:bodyPr>
          <a:lstStyle/>
          <a:p>
            <a:pPr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5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集群管理</a:t>
            </a:r>
            <a:endParaRPr lang="zh-CN" altLang="en-US" sz="25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440973" y="5229203"/>
            <a:ext cx="944641" cy="708481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任意多边形 22"/>
          <p:cNvSpPr/>
          <p:nvPr/>
        </p:nvSpPr>
        <p:spPr>
          <a:xfrm>
            <a:off x="7795229" y="1556792"/>
            <a:ext cx="3611711" cy="1229138"/>
          </a:xfrm>
          <a:custGeom>
            <a:avLst/>
            <a:gdLst>
              <a:gd name="connsiteX0" fmla="*/ 120884 w 2024233"/>
              <a:gd name="connsiteY0" fmla="*/ 0 h 1511047"/>
              <a:gd name="connsiteX1" fmla="*/ 1903349 w 2024233"/>
              <a:gd name="connsiteY1" fmla="*/ 0 h 1511047"/>
              <a:gd name="connsiteX2" fmla="*/ 2024233 w 2024233"/>
              <a:gd name="connsiteY2" fmla="*/ 120884 h 1511047"/>
              <a:gd name="connsiteX3" fmla="*/ 2024233 w 2024233"/>
              <a:gd name="connsiteY3" fmla="*/ 1511047 h 1511047"/>
              <a:gd name="connsiteX4" fmla="*/ 2024233 w 2024233"/>
              <a:gd name="connsiteY4" fmla="*/ 1511047 h 1511047"/>
              <a:gd name="connsiteX5" fmla="*/ 0 w 2024233"/>
              <a:gd name="connsiteY5" fmla="*/ 1511047 h 1511047"/>
              <a:gd name="connsiteX6" fmla="*/ 0 w 2024233"/>
              <a:gd name="connsiteY6" fmla="*/ 1511047 h 1511047"/>
              <a:gd name="connsiteX7" fmla="*/ 0 w 2024233"/>
              <a:gd name="connsiteY7" fmla="*/ 120884 h 1511047"/>
              <a:gd name="connsiteX8" fmla="*/ 120884 w 2024233"/>
              <a:gd name="connsiteY8" fmla="*/ 0 h 1511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4233" h="1511047">
                <a:moveTo>
                  <a:pt x="120884" y="0"/>
                </a:moveTo>
                <a:lnTo>
                  <a:pt x="1903349" y="0"/>
                </a:lnTo>
                <a:cubicBezTo>
                  <a:pt x="1970111" y="0"/>
                  <a:pt x="2024233" y="54122"/>
                  <a:pt x="2024233" y="120884"/>
                </a:cubicBezTo>
                <a:lnTo>
                  <a:pt x="2024233" y="1511047"/>
                </a:lnTo>
                <a:lnTo>
                  <a:pt x="2024233" y="1511047"/>
                </a:lnTo>
                <a:lnTo>
                  <a:pt x="0" y="1511047"/>
                </a:lnTo>
                <a:lnTo>
                  <a:pt x="0" y="1511047"/>
                </a:lnTo>
                <a:lnTo>
                  <a:pt x="0" y="120884"/>
                </a:lnTo>
                <a:cubicBezTo>
                  <a:pt x="0" y="54122"/>
                  <a:pt x="54122" y="0"/>
                  <a:pt x="120884" y="0"/>
                </a:cubicBezTo>
                <a:close/>
              </a:path>
            </a:pathLst>
          </a:cu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50646" tIns="81126" rIns="50646" bIns="15240" numCol="1" spcCol="1270" anchor="t" anchorCtr="0">
            <a:noAutofit/>
          </a:bodyPr>
          <a:lstStyle/>
          <a:p>
            <a:pPr marL="57150" lvl="1" indent="-57150" defTabSz="51117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监控各主要故障点信息；</a:t>
            </a:r>
            <a:endParaRPr lang="zh-CN" altLang="en-US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" lvl="1" indent="-57150" defTabSz="51117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故障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阈值设置，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定制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监控策略；</a:t>
            </a:r>
            <a:endParaRPr lang="zh-CN" altLang="en-US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" lvl="1" indent="-57150" defTabSz="51117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短信、邮件等告警方式</a:t>
            </a:r>
            <a:endParaRPr lang="zh-CN" altLang="en-US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7795229" y="2785931"/>
            <a:ext cx="3611711" cy="649750"/>
          </a:xfrm>
          <a:custGeom>
            <a:avLst/>
            <a:gdLst>
              <a:gd name="connsiteX0" fmla="*/ 0 w 2024233"/>
              <a:gd name="connsiteY0" fmla="*/ 0 h 649750"/>
              <a:gd name="connsiteX1" fmla="*/ 2024233 w 2024233"/>
              <a:gd name="connsiteY1" fmla="*/ 0 h 649750"/>
              <a:gd name="connsiteX2" fmla="*/ 2024233 w 2024233"/>
              <a:gd name="connsiteY2" fmla="*/ 649750 h 649750"/>
              <a:gd name="connsiteX3" fmla="*/ 0 w 2024233"/>
              <a:gd name="connsiteY3" fmla="*/ 649750 h 649750"/>
              <a:gd name="connsiteX4" fmla="*/ 0 w 2024233"/>
              <a:gd name="connsiteY4" fmla="*/ 0 h 64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4233" h="649750">
                <a:moveTo>
                  <a:pt x="0" y="0"/>
                </a:moveTo>
                <a:lnTo>
                  <a:pt x="2024233" y="0"/>
                </a:lnTo>
                <a:lnTo>
                  <a:pt x="2024233" y="649750"/>
                </a:lnTo>
                <a:lnTo>
                  <a:pt x="0" y="6497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95250" tIns="0" rIns="630467" bIns="0" numCol="1" spcCol="1270" anchor="ctr" anchorCtr="0">
            <a:noAutofit/>
          </a:bodyPr>
          <a:lstStyle/>
          <a:p>
            <a:pPr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5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告警管理</a:t>
            </a:r>
            <a:endParaRPr lang="zh-CN" altLang="en-US" sz="25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10750330" y="2889141"/>
            <a:ext cx="944641" cy="708481"/>
          </a:xfrm>
          <a:prstGeom prst="ellipse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任意多边形 25"/>
          <p:cNvSpPr/>
          <p:nvPr/>
        </p:nvSpPr>
        <p:spPr>
          <a:xfrm>
            <a:off x="7758532" y="3777444"/>
            <a:ext cx="3648405" cy="1300161"/>
          </a:xfrm>
          <a:custGeom>
            <a:avLst/>
            <a:gdLst>
              <a:gd name="connsiteX0" fmla="*/ 120884 w 2024233"/>
              <a:gd name="connsiteY0" fmla="*/ 0 h 1511047"/>
              <a:gd name="connsiteX1" fmla="*/ 1903349 w 2024233"/>
              <a:gd name="connsiteY1" fmla="*/ 0 h 1511047"/>
              <a:gd name="connsiteX2" fmla="*/ 2024233 w 2024233"/>
              <a:gd name="connsiteY2" fmla="*/ 120884 h 1511047"/>
              <a:gd name="connsiteX3" fmla="*/ 2024233 w 2024233"/>
              <a:gd name="connsiteY3" fmla="*/ 1511047 h 1511047"/>
              <a:gd name="connsiteX4" fmla="*/ 2024233 w 2024233"/>
              <a:gd name="connsiteY4" fmla="*/ 1511047 h 1511047"/>
              <a:gd name="connsiteX5" fmla="*/ 0 w 2024233"/>
              <a:gd name="connsiteY5" fmla="*/ 1511047 h 1511047"/>
              <a:gd name="connsiteX6" fmla="*/ 0 w 2024233"/>
              <a:gd name="connsiteY6" fmla="*/ 1511047 h 1511047"/>
              <a:gd name="connsiteX7" fmla="*/ 0 w 2024233"/>
              <a:gd name="connsiteY7" fmla="*/ 120884 h 1511047"/>
              <a:gd name="connsiteX8" fmla="*/ 120884 w 2024233"/>
              <a:gd name="connsiteY8" fmla="*/ 0 h 1511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4233" h="1511047">
                <a:moveTo>
                  <a:pt x="120884" y="0"/>
                </a:moveTo>
                <a:lnTo>
                  <a:pt x="1903349" y="0"/>
                </a:lnTo>
                <a:cubicBezTo>
                  <a:pt x="1970111" y="0"/>
                  <a:pt x="2024233" y="54122"/>
                  <a:pt x="2024233" y="120884"/>
                </a:cubicBezTo>
                <a:lnTo>
                  <a:pt x="2024233" y="1511047"/>
                </a:lnTo>
                <a:lnTo>
                  <a:pt x="2024233" y="1511047"/>
                </a:lnTo>
                <a:lnTo>
                  <a:pt x="0" y="1511047"/>
                </a:lnTo>
                <a:lnTo>
                  <a:pt x="0" y="1511047"/>
                </a:lnTo>
                <a:lnTo>
                  <a:pt x="0" y="120884"/>
                </a:lnTo>
                <a:cubicBezTo>
                  <a:pt x="0" y="54122"/>
                  <a:pt x="54122" y="0"/>
                  <a:pt x="120884" y="0"/>
                </a:cubicBezTo>
                <a:close/>
              </a:path>
            </a:pathLst>
          </a:cu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50646" tIns="81126" rIns="50646" bIns="15240" numCol="1" spcCol="1270" anchor="t" anchorCtr="0">
            <a:noAutofit/>
          </a:bodyPr>
          <a:lstStyle/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集群运行状态的统计报表功能</a:t>
            </a:r>
            <a:endParaRPr lang="en-US" altLang="zh-CN" sz="16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预定义和自定义形式生成集群运行状况报表</a:t>
            </a:r>
            <a:endParaRPr lang="zh-CN" altLang="en-US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任意多边形 26"/>
          <p:cNvSpPr/>
          <p:nvPr/>
        </p:nvSpPr>
        <p:spPr>
          <a:xfrm>
            <a:off x="7758532" y="5077603"/>
            <a:ext cx="3648405" cy="649750"/>
          </a:xfrm>
          <a:custGeom>
            <a:avLst/>
            <a:gdLst>
              <a:gd name="connsiteX0" fmla="*/ 0 w 2024233"/>
              <a:gd name="connsiteY0" fmla="*/ 0 h 649750"/>
              <a:gd name="connsiteX1" fmla="*/ 2024233 w 2024233"/>
              <a:gd name="connsiteY1" fmla="*/ 0 h 649750"/>
              <a:gd name="connsiteX2" fmla="*/ 2024233 w 2024233"/>
              <a:gd name="connsiteY2" fmla="*/ 649750 h 649750"/>
              <a:gd name="connsiteX3" fmla="*/ 0 w 2024233"/>
              <a:gd name="connsiteY3" fmla="*/ 649750 h 649750"/>
              <a:gd name="connsiteX4" fmla="*/ 0 w 2024233"/>
              <a:gd name="connsiteY4" fmla="*/ 0 h 64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4233" h="649750">
                <a:moveTo>
                  <a:pt x="0" y="0"/>
                </a:moveTo>
                <a:lnTo>
                  <a:pt x="2024233" y="0"/>
                </a:lnTo>
                <a:lnTo>
                  <a:pt x="2024233" y="649750"/>
                </a:lnTo>
                <a:lnTo>
                  <a:pt x="0" y="6497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95250" tIns="0" rIns="630467" bIns="0" numCol="1" spcCol="1270" anchor="ctr" anchorCtr="0">
            <a:noAutofit/>
          </a:bodyPr>
          <a:lstStyle/>
          <a:p>
            <a:pPr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5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报表系统</a:t>
            </a:r>
            <a:endParaRPr lang="zh-CN" altLang="en-US" sz="25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10750330" y="5180813"/>
            <a:ext cx="944641" cy="708481"/>
          </a:xfrm>
          <a:prstGeom prst="ellipse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TextBox 3"/>
          <p:cNvSpPr txBox="1"/>
          <p:nvPr/>
        </p:nvSpPr>
        <p:spPr>
          <a:xfrm>
            <a:off x="4463330" y="2488484"/>
            <a:ext cx="873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  <a:endParaRPr lang="en-US" altLang="zh-CN" sz="16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了然</a:t>
            </a:r>
            <a:endParaRPr lang="zh-CN" altLang="en-US" sz="1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16"/>
          <p:cNvSpPr txBox="1"/>
          <p:nvPr/>
        </p:nvSpPr>
        <p:spPr>
          <a:xfrm>
            <a:off x="6704597" y="2493272"/>
            <a:ext cx="873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防患未然</a:t>
            </a:r>
            <a:endParaRPr lang="zh-CN" altLang="en-US" sz="1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17"/>
          <p:cNvSpPr txBox="1"/>
          <p:nvPr/>
        </p:nvSpPr>
        <p:spPr>
          <a:xfrm>
            <a:off x="4431929" y="4172979"/>
            <a:ext cx="873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轻松管理</a:t>
            </a:r>
            <a:endParaRPr lang="zh-CN" altLang="en-US" sz="1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18"/>
          <p:cNvSpPr txBox="1"/>
          <p:nvPr/>
        </p:nvSpPr>
        <p:spPr>
          <a:xfrm>
            <a:off x="6759189" y="4186627"/>
            <a:ext cx="873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分析决策</a:t>
            </a:r>
            <a:endParaRPr lang="en-US" altLang="zh-CN" sz="16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" name="Picture 2" descr="I:\cpu\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3730" y="1800116"/>
            <a:ext cx="1311156" cy="62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666"/>
          <a:stretch>
            <a:fillRect/>
          </a:stretch>
        </p:blipFill>
        <p:spPr bwMode="auto">
          <a:xfrm>
            <a:off x="6739468" y="1805496"/>
            <a:ext cx="831851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1102" y="1800116"/>
            <a:ext cx="6985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5027" y="4827342"/>
            <a:ext cx="1229172" cy="61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 descr="C:\Documents and Settings\MyMaster\Application Data\Foxmail\FoxTemp6.5(19)\2011-7-19 12-52-32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7493" y="4831938"/>
            <a:ext cx="1177027" cy="591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6438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571463" y="260648"/>
            <a:ext cx="9364965" cy="571482"/>
          </a:xfrm>
        </p:spPr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管理</a:t>
            </a:r>
            <a:r>
              <a:rPr lang="en-US" altLang="zh-CN" dirty="0"/>
              <a:t>】</a:t>
            </a:r>
            <a:r>
              <a:rPr lang="en-US" altLang="zh-CN" dirty="0" err="1" smtClean="0"/>
              <a:t>Gridview</a:t>
            </a:r>
            <a:r>
              <a:rPr lang="zh-CN" altLang="en-US" dirty="0" smtClean="0"/>
              <a:t>的调度和计费功能</a:t>
            </a:r>
            <a:endParaRPr lang="zh-CN" altLang="en-US" dirty="0"/>
          </a:p>
        </p:txBody>
      </p:sp>
      <p:sp>
        <p:nvSpPr>
          <p:cNvPr id="36" name="矩形 35"/>
          <p:cNvSpPr/>
          <p:nvPr/>
        </p:nvSpPr>
        <p:spPr>
          <a:xfrm>
            <a:off x="327935" y="1052098"/>
            <a:ext cx="8048796" cy="83099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12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调度策略</a:t>
            </a:r>
            <a:endParaRPr lang="en-US" altLang="zh-CN" sz="12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提供灵活的作业调度和管理策略，支持</a:t>
            </a:r>
            <a:r>
              <a:rPr lang="en-US" altLang="zh-CN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GPU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调度；</a:t>
            </a:r>
            <a:endParaRPr lang="en-US" altLang="zh-CN" sz="12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支持“公平共享”、“预约回填”、“多级抢占”、“动态作业优先级”、“节点独占”等常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调度策略；</a:t>
            </a:r>
            <a:endParaRPr lang="en-US" altLang="zh-CN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提供作业断点续算、计算节点自检、残留进程自动查杀、作业异常处理行为自定义等多角度的容错处理能力；</a:t>
            </a:r>
            <a:endParaRPr lang="en-US" altLang="zh-CN" sz="12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7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280" y="1201847"/>
            <a:ext cx="2902553" cy="9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95" y="2732139"/>
            <a:ext cx="2816888" cy="928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/>
          <a:srcRect l="1393"/>
          <a:stretch>
            <a:fillRect/>
          </a:stretch>
        </p:blipFill>
        <p:spPr>
          <a:xfrm>
            <a:off x="8550802" y="3960770"/>
            <a:ext cx="2944031" cy="1057315"/>
          </a:xfrm>
          <a:prstGeom prst="rect">
            <a:avLst/>
          </a:prstGeom>
        </p:spPr>
      </p:pic>
      <p:pic>
        <p:nvPicPr>
          <p:cNvPr id="40" name="Picture 5" descr="E:\Doc\Product\Gridview\宣传用\应用Porta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5796" y="5373219"/>
            <a:ext cx="2996747" cy="1059173"/>
          </a:xfrm>
          <a:prstGeom prst="rect">
            <a:avLst/>
          </a:prstGeom>
          <a:noFill/>
        </p:spPr>
      </p:pic>
      <p:sp>
        <p:nvSpPr>
          <p:cNvPr id="41" name="矩形 40"/>
          <p:cNvSpPr/>
          <p:nvPr/>
        </p:nvSpPr>
        <p:spPr>
          <a:xfrm>
            <a:off x="3695736" y="2420891"/>
            <a:ext cx="77990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12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计费系统</a:t>
            </a:r>
            <a:endParaRPr lang="en-US" altLang="zh-CN" sz="12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Tx/>
              <a:buChar char="-"/>
            </a:pP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允许针对用户（组）、队列、</a:t>
            </a:r>
            <a:r>
              <a:rPr lang="en-US" altLang="zh-CN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CPU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、内存、软件证书、应用软件等设置费率，支持多维度的组合费率设置；</a:t>
            </a:r>
            <a:endParaRPr lang="en-US" altLang="zh-CN" sz="12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Tx/>
              <a:buChar char="-"/>
            </a:pP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</a:t>
            </a:r>
            <a:r>
              <a:rPr lang="en-US" altLang="zh-CN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充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值预付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费</a:t>
            </a:r>
            <a:r>
              <a:rPr lang="en-US" altLang="zh-CN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的计费方式，精细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化记账管理，像用水用电一样使用高性能计算资源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2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支持从计费账号、用户（组）、队列、应用软件等不同角度导出计费账单和详单，可导出</a:t>
            </a:r>
            <a:r>
              <a:rPr lang="en-US" altLang="zh-CN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PDF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等格式的报表。</a:t>
            </a:r>
            <a:endParaRPr lang="en-US" altLang="zh-CN" sz="12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27935" y="3995185"/>
            <a:ext cx="77846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12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业务流程监控</a:t>
            </a:r>
            <a:endParaRPr lang="en-US" altLang="zh-CN" sz="12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实时监控作业运行状态、用户资源使用情况等信息；</a:t>
            </a:r>
            <a:endParaRPr lang="en-US" altLang="zh-CN" sz="12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支持用户自定义业务流程；</a:t>
            </a:r>
            <a:endParaRPr lang="en-US" altLang="zh-CN" sz="12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支持业务流程的监控，包括流程展现、进度更新、运行日志查看；</a:t>
            </a:r>
            <a:endParaRPr lang="en-US" altLang="zh-CN" sz="12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允许对流程进行“终止”、“挂起”、“删除”、“重新运行”等管理操作 。</a:t>
            </a:r>
            <a:endParaRPr lang="en-US" altLang="zh-CN" sz="12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3645495" y="5362627"/>
            <a:ext cx="78493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12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r>
              <a:rPr lang="en-US" altLang="zh-CN" sz="12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Portal</a:t>
            </a:r>
            <a:endParaRPr lang="zh-CN" altLang="en-US" sz="12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提供应用的部署、发布与订阅；</a:t>
            </a:r>
            <a:endParaRPr lang="en-US" altLang="zh-CN" sz="12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提供包括</a:t>
            </a:r>
            <a:r>
              <a:rPr lang="en-US" altLang="zh-CN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ABAQUS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ANSYS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CFX 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Fluent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LS-DYNA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等几十种预定义应用</a:t>
            </a:r>
            <a:r>
              <a:rPr lang="en-US" altLang="zh-CN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Portal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 极大地简化了作业提交；</a:t>
            </a:r>
            <a:endParaRPr lang="en-US" altLang="zh-CN" sz="12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提供应用</a:t>
            </a:r>
            <a:r>
              <a:rPr lang="en-US" altLang="zh-CN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Portal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定义的开发规范和模板，支持定制化和自定义开发。</a:t>
            </a:r>
            <a:endParaRPr lang="en-US" altLang="zh-CN" sz="12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4" name="直接连接符 43"/>
          <p:cNvCxnSpPr/>
          <p:nvPr/>
        </p:nvCxnSpPr>
        <p:spPr>
          <a:xfrm>
            <a:off x="432597" y="2346169"/>
            <a:ext cx="110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432597" y="3825366"/>
            <a:ext cx="110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432597" y="5249093"/>
            <a:ext cx="110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72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>
          <a:xfrm>
            <a:off x="571463" y="260648"/>
            <a:ext cx="9364965" cy="571482"/>
          </a:xfrm>
        </p:spPr>
        <p:txBody>
          <a:bodyPr/>
          <a:lstStyle/>
          <a:p>
            <a:r>
              <a:rPr lang="en-US" altLang="zh-CN" dirty="0" smtClean="0"/>
              <a:t>【</a:t>
            </a:r>
            <a:r>
              <a:rPr lang="zh-CN" altLang="en-US" dirty="0" smtClean="0"/>
              <a:t>基础设施</a:t>
            </a:r>
            <a:r>
              <a:rPr lang="en-US" altLang="zh-CN" dirty="0" smtClean="0"/>
              <a:t>】</a:t>
            </a:r>
            <a:r>
              <a:rPr lang="zh-CN" altLang="en-US" dirty="0" smtClean="0"/>
              <a:t>机房制冷模式分析</a:t>
            </a:r>
            <a:endParaRPr lang="zh-CN" altLang="en-US" dirty="0"/>
          </a:p>
        </p:txBody>
      </p:sp>
      <p:sp>
        <p:nvSpPr>
          <p:cNvPr id="2" name="直角双向箭头 1"/>
          <p:cNvSpPr/>
          <p:nvPr/>
        </p:nvSpPr>
        <p:spPr>
          <a:xfrm rot="5400000">
            <a:off x="1537276" y="500783"/>
            <a:ext cx="4694830" cy="6641185"/>
          </a:xfrm>
          <a:prstGeom prst="leftUpArrow">
            <a:avLst>
              <a:gd name="adj1" fmla="val 554"/>
              <a:gd name="adj2" fmla="val 1362"/>
              <a:gd name="adj3" fmla="val 10959"/>
            </a:avLst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1164602" y="2658044"/>
            <a:ext cx="5113361" cy="2459868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5" descr="D:\! DNG ok\RnD\彩页\9.10\4jifangji - 副本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2661" y="1856108"/>
            <a:ext cx="1942920" cy="123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3852" y="2470670"/>
            <a:ext cx="430887" cy="241778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初期建设成本 </a:t>
            </a:r>
            <a:r>
              <a:rPr lang="en-US" altLang="zh-CN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 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运维成本</a:t>
            </a:r>
            <a:endParaRPr lang="zh-CN" altLang="en-US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86937" y="6114196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设备运转时间</a:t>
            </a:r>
            <a:endParaRPr lang="zh-CN" altLang="en-US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1164603" y="3521914"/>
            <a:ext cx="5113360" cy="878150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113759" y="1838965"/>
            <a:ext cx="13652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机房级</a:t>
            </a:r>
            <a:endParaRPr lang="en-US" altLang="zh-CN" sz="16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PUE&gt;2.0</a:t>
            </a:r>
          </a:p>
          <a:p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柜</a:t>
            </a:r>
            <a:r>
              <a:rPr lang="en-US" altLang="zh-CN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5-10kW</a:t>
            </a:r>
            <a:endParaRPr lang="zh-CN" altLang="en-US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402834" y="4524657"/>
            <a:ext cx="3398849" cy="936000"/>
            <a:chOff x="2535495" y="4524651"/>
            <a:chExt cx="2549137" cy="936000"/>
          </a:xfrm>
        </p:grpSpPr>
        <p:pic>
          <p:nvPicPr>
            <p:cNvPr id="23" name="Picture 7" descr="D:\! DNG ok\RnD\彩页\9.10\2jiguipaiji - 副本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0780" y="4524651"/>
              <a:ext cx="1133852" cy="93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8" descr="D:\! DNG ok\RnD\彩页\9.10\3chilengji2 - 副本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5495" y="4524651"/>
              <a:ext cx="1384270" cy="93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TextBox 25"/>
          <p:cNvSpPr txBox="1"/>
          <p:nvPr/>
        </p:nvSpPr>
        <p:spPr>
          <a:xfrm>
            <a:off x="3773757" y="3978162"/>
            <a:ext cx="3666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冷池级</a:t>
            </a:r>
            <a:r>
              <a:rPr lang="en-US" altLang="zh-CN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机柜排级</a:t>
            </a:r>
            <a:endParaRPr lang="en-US" altLang="zh-CN" sz="16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PUE 1.4-1.6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单柜</a:t>
            </a:r>
            <a:r>
              <a:rPr lang="en-US" altLang="zh-CN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30kW</a:t>
            </a:r>
            <a:endParaRPr lang="zh-CN" altLang="en-US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1" name="图示 20"/>
          <p:cNvGraphicFramePr/>
          <p:nvPr>
            <p:extLst>
              <p:ext uri="{D42A27DB-BD31-4B8C-83A1-F6EECF244321}">
                <p14:modId xmlns:p14="http://schemas.microsoft.com/office/powerpoint/2010/main" val="1053626338"/>
              </p:ext>
            </p:extLst>
          </p:nvPr>
        </p:nvGraphicFramePr>
        <p:xfrm>
          <a:off x="6750351" y="3138982"/>
          <a:ext cx="5387052" cy="3163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2348" y="4943555"/>
            <a:ext cx="1782289" cy="762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图示 21"/>
          <p:cNvGraphicFramePr/>
          <p:nvPr>
            <p:extLst>
              <p:ext uri="{D42A27DB-BD31-4B8C-83A1-F6EECF244321}">
                <p14:modId xmlns:p14="http://schemas.microsoft.com/office/powerpoint/2010/main" val="1008638786"/>
              </p:ext>
            </p:extLst>
          </p:nvPr>
        </p:nvGraphicFramePr>
        <p:xfrm>
          <a:off x="7314469" y="1296547"/>
          <a:ext cx="4313425" cy="162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64973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571461" y="260648"/>
            <a:ext cx="12149275" cy="571482"/>
          </a:xfrm>
        </p:spPr>
        <p:txBody>
          <a:bodyPr/>
          <a:lstStyle/>
          <a:p>
            <a:r>
              <a:rPr lang="en-US" altLang="zh-CN" dirty="0" smtClean="0"/>
              <a:t>【</a:t>
            </a:r>
            <a:r>
              <a:rPr lang="zh-CN" altLang="en-US" dirty="0" smtClean="0"/>
              <a:t>基础设施</a:t>
            </a:r>
            <a:r>
              <a:rPr lang="en-US" altLang="zh-CN" dirty="0"/>
              <a:t>】</a:t>
            </a:r>
            <a:r>
              <a:rPr lang="en-US" altLang="zh-CN" dirty="0" err="1" smtClean="0"/>
              <a:t>CloudBASE</a:t>
            </a:r>
            <a:r>
              <a:rPr lang="zh-CN" altLang="en-US" dirty="0" smtClean="0"/>
              <a:t>基础</a:t>
            </a:r>
            <a:r>
              <a:rPr lang="zh-CN" altLang="en-US" dirty="0"/>
              <a:t>设施产品</a:t>
            </a:r>
          </a:p>
        </p:txBody>
      </p:sp>
      <p:pic>
        <p:nvPicPr>
          <p:cNvPr id="56" name="Picture 7" descr="D:\! DNG ok\RnD\彩页\9.10\2jiguipaiji - 副本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49" y="1052736"/>
            <a:ext cx="3668211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" descr="778124824135933959762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6" r="15808"/>
          <a:stretch/>
        </p:blipFill>
        <p:spPr bwMode="auto">
          <a:xfrm>
            <a:off x="3948948" y="1052736"/>
            <a:ext cx="4090677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" name="矩形 57"/>
          <p:cNvSpPr/>
          <p:nvPr/>
        </p:nvSpPr>
        <p:spPr>
          <a:xfrm>
            <a:off x="8112225" y="1052736"/>
            <a:ext cx="3840427" cy="2520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左：</a:t>
            </a:r>
            <a:endParaRPr lang="en-US" altLang="zh-CN" sz="16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 err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CloudBASE</a:t>
            </a:r>
            <a:r>
              <a:rPr lang="en-US" altLang="zh-CN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C1000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（氟利昂型）和 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C3000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（冷冻水型）机柜排级基础设施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  <a:endParaRPr lang="en-US" altLang="zh-CN" sz="16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右：</a:t>
            </a:r>
            <a:endParaRPr lang="en-US" altLang="zh-CN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CloudBASE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C2000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（氟利昂型）和 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C4000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（冷冻水型）机柜池级基础设施系统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256165" y="3624515"/>
            <a:ext cx="943291" cy="1195654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绿色节能</a:t>
            </a:r>
            <a:endParaRPr lang="zh-CN" altLang="en-US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91477" y="3619843"/>
            <a:ext cx="10580771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冷、热通道封闭，局部有序气流循环，避免冷量损失，避免冷热混风；水平送风、就近制冷；提高空调进、回风温度，降低能耗；按需实时自动冷量调节；最大限度利用自然冷却</a:t>
            </a:r>
            <a:endParaRPr lang="en-US" altLang="zh-CN" sz="12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突破传统模式瓶颈，解决高性能计算中心单机柜最大 </a:t>
            </a:r>
            <a:r>
              <a:rPr lang="en-US" altLang="zh-CN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 kW 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制冷需求</a:t>
            </a:r>
            <a:endParaRPr lang="en-US" altLang="zh-CN" sz="12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2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降低计算中心 </a:t>
            </a:r>
            <a:r>
              <a:rPr lang="en-US" altLang="zh-CN" sz="12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PUE </a:t>
            </a:r>
            <a:r>
              <a:rPr lang="zh-CN" altLang="en-US" sz="12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至 </a:t>
            </a:r>
            <a:r>
              <a:rPr lang="en-US" altLang="zh-CN" sz="12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1.4-1.6</a:t>
            </a:r>
            <a:r>
              <a:rPr lang="zh-CN" altLang="en-US" sz="12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zh-CN" altLang="en-US" sz="12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相比传统模式，每年节电可达 </a:t>
            </a:r>
            <a:r>
              <a:rPr lang="en-US" altLang="zh-CN" sz="12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11030239" y="4869160"/>
            <a:ext cx="899885" cy="92730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灵活智能</a:t>
            </a:r>
            <a:endParaRPr lang="zh-CN" altLang="en-US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376776" y="5852454"/>
            <a:ext cx="1053864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集成配电、烟感、漏水、温湿度等统一监控，可与曙光 </a:t>
            </a:r>
            <a:r>
              <a:rPr lang="en-US" altLang="zh-CN" sz="1200" dirty="0" err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Gridview</a:t>
            </a:r>
            <a:r>
              <a:rPr lang="en-US" altLang="zh-CN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集群操作系统集成</a:t>
            </a:r>
            <a:endParaRPr lang="en-US" altLang="zh-CN" sz="12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火警、超温等消防联动，与集群管理联动，保障高性能计算机设备安全</a:t>
            </a:r>
            <a:endParaRPr lang="en-US" altLang="zh-CN" sz="12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6167" y="4873130"/>
            <a:ext cx="10640368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机房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设施层与机房建筑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层分离（双层分离），集成机柜、制冷、配电、线</a:t>
            </a:r>
            <a:r>
              <a:rPr lang="zh-CN" altLang="en-US" sz="12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缆桥架等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设备，降低对机房建筑层的依赖</a:t>
            </a:r>
            <a:endParaRPr lang="en-US" altLang="zh-CN" sz="12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机房设施层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 </a:t>
            </a:r>
            <a:r>
              <a:rPr lang="en-US" altLang="zh-CN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 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设施层融合（双层融合），机房基础设施建设模式紧密耦合业务发展需要</a:t>
            </a:r>
            <a:endParaRPr lang="en-US" altLang="zh-CN" sz="12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标准模块化设计，部署灵活，适合分期、分区建设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需求</a:t>
            </a:r>
            <a:endParaRPr lang="en-US" altLang="zh-CN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239349" y="5849424"/>
            <a:ext cx="960107" cy="649361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安全可靠</a:t>
            </a:r>
            <a:endParaRPr lang="zh-CN" altLang="en-US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6637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825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 smtClean="0"/>
              <a:t>曙光公司</a:t>
            </a:r>
            <a:r>
              <a:rPr lang="zh-CN" altLang="en-US" dirty="0"/>
              <a:t>概况</a:t>
            </a:r>
          </a:p>
        </p:txBody>
      </p:sp>
      <p:sp>
        <p:nvSpPr>
          <p:cNvPr id="50" name="内容占位符 1"/>
          <p:cNvSpPr>
            <a:spLocks noGrp="1"/>
          </p:cNvSpPr>
          <p:nvPr>
            <p:ph sz="quarter" idx="12"/>
          </p:nvPr>
        </p:nvSpPr>
        <p:spPr bwMode="auto">
          <a:xfrm>
            <a:off x="334433" y="1268540"/>
            <a:ext cx="11430000" cy="18724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92100" indent="-2921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p"/>
            </a:pPr>
            <a:r>
              <a:rPr lang="zh-CN" sz="1800" dirty="0" smtClean="0"/>
              <a:t>公司成立于</a:t>
            </a:r>
            <a:r>
              <a:rPr lang="en-US" altLang="zh-CN" sz="1800" dirty="0" smtClean="0"/>
              <a:t>1995</a:t>
            </a:r>
            <a:r>
              <a:rPr lang="zh-CN" sz="1800" dirty="0" smtClean="0"/>
              <a:t>年，创始人李国杰院士</a:t>
            </a:r>
            <a:endParaRPr lang="en-US" altLang="zh-CN" sz="1800" dirty="0" smtClean="0"/>
          </a:p>
          <a:p>
            <a:pPr marL="292100" indent="-2921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p"/>
            </a:pPr>
            <a:r>
              <a:rPr lang="zh-CN" altLang="en-US" sz="1800" dirty="0" smtClean="0"/>
              <a:t>中科曙光（股票代码：</a:t>
            </a:r>
            <a:r>
              <a:rPr lang="en-US" altLang="zh-CN" sz="1800" dirty="0" smtClean="0"/>
              <a:t>603019</a:t>
            </a:r>
            <a:r>
              <a:rPr lang="zh-CN" altLang="en-US" sz="1800" dirty="0" smtClean="0"/>
              <a:t>）</a:t>
            </a:r>
            <a:endParaRPr lang="zh-CN" sz="1800" dirty="0" smtClean="0"/>
          </a:p>
          <a:p>
            <a:pPr marL="292100" indent="-2921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p"/>
            </a:pPr>
            <a:r>
              <a:rPr lang="zh-CN" sz="1800" dirty="0" smtClean="0"/>
              <a:t>中国科学院控股，国有骨干企业 </a:t>
            </a:r>
          </a:p>
          <a:p>
            <a:pPr marL="292100" indent="-2921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p"/>
            </a:pPr>
            <a:r>
              <a:rPr lang="zh-CN" sz="1800" b="1" dirty="0" smtClean="0">
                <a:solidFill>
                  <a:srgbClr val="C00000"/>
                </a:solidFill>
              </a:rPr>
              <a:t>高性能计算机</a:t>
            </a:r>
            <a:r>
              <a:rPr lang="zh-CN" sz="1800" dirty="0" smtClean="0"/>
              <a:t>、服务器、存储、云计算、安全</a:t>
            </a:r>
            <a:r>
              <a:rPr lang="en-US" sz="1800" dirty="0" smtClean="0"/>
              <a:t> </a:t>
            </a:r>
            <a:r>
              <a:rPr lang="zh-CN" altLang="en-US" sz="1800" dirty="0" smtClean="0"/>
              <a:t>、基础设施六</a:t>
            </a:r>
            <a:r>
              <a:rPr lang="zh-CN" sz="1800" dirty="0" smtClean="0"/>
              <a:t>大产品线及解决方案</a:t>
            </a:r>
            <a:endParaRPr lang="en-US" sz="1800" dirty="0" smtClean="0"/>
          </a:p>
        </p:txBody>
      </p:sp>
      <p:pic>
        <p:nvPicPr>
          <p:cNvPr id="51" name="Picture 2" descr="E:\6.北京展厅\10.平面设计\李老师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62385" y="3356995"/>
            <a:ext cx="2789767" cy="2789237"/>
          </a:xfrm>
          <a:prstGeom prst="rect">
            <a:avLst/>
          </a:prstGeom>
          <a:ln>
            <a:noFill/>
          </a:ln>
          <a:effectLst/>
        </p:spPr>
      </p:pic>
      <p:sp>
        <p:nvSpPr>
          <p:cNvPr id="52" name="TextBox 5"/>
          <p:cNvSpPr txBox="1">
            <a:spLocks noChangeArrowheads="1"/>
          </p:cNvSpPr>
          <p:nvPr/>
        </p:nvSpPr>
        <p:spPr bwMode="auto">
          <a:xfrm>
            <a:off x="7537453" y="6146800"/>
            <a:ext cx="38396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创始人：李国杰 院士</a:t>
            </a:r>
            <a:endParaRPr lang="zh-CN" alt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4" name="图片 53" descr="全家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995" y="3322061"/>
            <a:ext cx="6671112" cy="298666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050" name="Picture 2" descr="http://static.sugon.com/www/content/images/weixi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42" t="30135" r="12196" b="31533"/>
          <a:stretch/>
        </p:blipFill>
        <p:spPr bwMode="auto">
          <a:xfrm>
            <a:off x="10128450" y="1124744"/>
            <a:ext cx="1728193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76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 smtClean="0"/>
              <a:t>曙光高性能计算机的发展历程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052821"/>
              </p:ext>
            </p:extLst>
          </p:nvPr>
        </p:nvGraphicFramePr>
        <p:xfrm>
          <a:off x="239349" y="1196752"/>
          <a:ext cx="11617291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7291"/>
              </a:tblGrid>
              <a:tr h="864096">
                <a:tc>
                  <a:txBody>
                    <a:bodyPr/>
                    <a:lstStyle/>
                    <a:p>
                      <a:endParaRPr lang="en-US" altLang="zh-CN" sz="700" b="0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r>
                        <a:rPr lang="zh-CN" altLang="en-US" sz="1800" b="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曙光是国家级超级计算机的三大研制单位之一，曙光的发展历程映射出中国高性能计算机的发展轨迹</a:t>
                      </a:r>
                      <a:endParaRPr lang="zh-CN" altLang="en-US" sz="1800" b="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239351" y="4651718"/>
          <a:ext cx="11617285" cy="1657602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2323457"/>
                <a:gridCol w="2323457"/>
                <a:gridCol w="2323457"/>
                <a:gridCol w="2323457"/>
                <a:gridCol w="2323457"/>
              </a:tblGrid>
              <a:tr h="174265">
                <a:tc>
                  <a:txBody>
                    <a:bodyPr/>
                    <a:lstStyle/>
                    <a:p>
                      <a:r>
                        <a:rPr lang="zh-CN" altLang="en-US" sz="16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曙光</a:t>
                      </a:r>
                      <a:r>
                        <a:rPr lang="en-US" altLang="zh-CN" sz="16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6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号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曙光</a:t>
                      </a:r>
                      <a:r>
                        <a:rPr lang="en-US" altLang="zh-CN" sz="16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1000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b="1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曙光</a:t>
                      </a:r>
                      <a:r>
                        <a:rPr lang="en-US" altLang="zh-CN" sz="1600" b="1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4000A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曙光</a:t>
                      </a:r>
                      <a:r>
                        <a:rPr lang="en-US" altLang="zh-CN" sz="16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5000A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曙光星云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22322">
                <a:tc>
                  <a:txBody>
                    <a:bodyPr/>
                    <a:lstStyle/>
                    <a:p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1993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年，中国第一台</a:t>
                      </a: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SMP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架构高性能计算机：曙光</a:t>
                      </a: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号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1996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年，曙光</a:t>
                      </a: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1000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获得国家科技进步一等奖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2004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年，中国第一台十万亿次超级计算机曙光</a:t>
                      </a: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4000A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，全球排名第</a:t>
                      </a: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2008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年，亚洲第一台百万亿次超级计算机曙光</a:t>
                      </a: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5000A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，全球排名第</a:t>
                      </a: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2010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年，中国第一台千万亿次超级计算机曙光星云，全球排名第</a:t>
                      </a: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524" y="2276875"/>
            <a:ext cx="1928085" cy="42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831" y="2420891"/>
            <a:ext cx="17145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070" y="2636912"/>
            <a:ext cx="1684007" cy="830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13" y="3284694"/>
            <a:ext cx="8128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50" y="2969890"/>
            <a:ext cx="13589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右箭头 14"/>
          <p:cNvSpPr/>
          <p:nvPr/>
        </p:nvSpPr>
        <p:spPr>
          <a:xfrm rot="-600000">
            <a:off x="746572" y="3603125"/>
            <a:ext cx="10890881" cy="119940"/>
          </a:xfrm>
          <a:custGeom>
            <a:avLst/>
            <a:gdLst>
              <a:gd name="connsiteX0" fmla="*/ 0 w 7400056"/>
              <a:gd name="connsiteY0" fmla="*/ 62935 h 251738"/>
              <a:gd name="connsiteX1" fmla="*/ 7274187 w 7400056"/>
              <a:gd name="connsiteY1" fmla="*/ 62935 h 251738"/>
              <a:gd name="connsiteX2" fmla="*/ 7274187 w 7400056"/>
              <a:gd name="connsiteY2" fmla="*/ 0 h 251738"/>
              <a:gd name="connsiteX3" fmla="*/ 7400056 w 7400056"/>
              <a:gd name="connsiteY3" fmla="*/ 125869 h 251738"/>
              <a:gd name="connsiteX4" fmla="*/ 7274187 w 7400056"/>
              <a:gd name="connsiteY4" fmla="*/ 251738 h 251738"/>
              <a:gd name="connsiteX5" fmla="*/ 7274187 w 7400056"/>
              <a:gd name="connsiteY5" fmla="*/ 188804 h 251738"/>
              <a:gd name="connsiteX6" fmla="*/ 0 w 7400056"/>
              <a:gd name="connsiteY6" fmla="*/ 188804 h 251738"/>
              <a:gd name="connsiteX7" fmla="*/ 0 w 7400056"/>
              <a:gd name="connsiteY7" fmla="*/ 62935 h 251738"/>
              <a:gd name="connsiteX0" fmla="*/ 0 w 7741250"/>
              <a:gd name="connsiteY0" fmla="*/ 62935 h 251738"/>
              <a:gd name="connsiteX1" fmla="*/ 7274187 w 7741250"/>
              <a:gd name="connsiteY1" fmla="*/ 62935 h 251738"/>
              <a:gd name="connsiteX2" fmla="*/ 7274187 w 7741250"/>
              <a:gd name="connsiteY2" fmla="*/ 0 h 251738"/>
              <a:gd name="connsiteX3" fmla="*/ 7741250 w 7741250"/>
              <a:gd name="connsiteY3" fmla="*/ 125869 h 251738"/>
              <a:gd name="connsiteX4" fmla="*/ 7274187 w 7741250"/>
              <a:gd name="connsiteY4" fmla="*/ 251738 h 251738"/>
              <a:gd name="connsiteX5" fmla="*/ 7274187 w 7741250"/>
              <a:gd name="connsiteY5" fmla="*/ 188804 h 251738"/>
              <a:gd name="connsiteX6" fmla="*/ 0 w 7741250"/>
              <a:gd name="connsiteY6" fmla="*/ 188804 h 251738"/>
              <a:gd name="connsiteX7" fmla="*/ 0 w 7741250"/>
              <a:gd name="connsiteY7" fmla="*/ 62935 h 25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1250" h="251738">
                <a:moveTo>
                  <a:pt x="0" y="62935"/>
                </a:moveTo>
                <a:lnTo>
                  <a:pt x="7274187" y="62935"/>
                </a:lnTo>
                <a:lnTo>
                  <a:pt x="7274187" y="0"/>
                </a:lnTo>
                <a:lnTo>
                  <a:pt x="7741250" y="125869"/>
                </a:lnTo>
                <a:lnTo>
                  <a:pt x="7274187" y="251738"/>
                </a:lnTo>
                <a:lnTo>
                  <a:pt x="7274187" y="188804"/>
                </a:lnTo>
                <a:lnTo>
                  <a:pt x="0" y="188804"/>
                </a:lnTo>
                <a:lnTo>
                  <a:pt x="0" y="62935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95275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 smtClean="0"/>
              <a:t>曙光高性能计算的研发投入</a:t>
            </a:r>
            <a:endParaRPr lang="zh-CN" altLang="en-US" dirty="0"/>
          </a:p>
        </p:txBody>
      </p:sp>
      <p:grpSp>
        <p:nvGrpSpPr>
          <p:cNvPr id="8" name="组合 72"/>
          <p:cNvGrpSpPr>
            <a:grpSpLocks/>
          </p:cNvGrpSpPr>
          <p:nvPr/>
        </p:nvGrpSpPr>
        <p:grpSpPr bwMode="auto">
          <a:xfrm>
            <a:off x="9620695" y="1552577"/>
            <a:ext cx="2253429" cy="307777"/>
            <a:chOff x="7017372" y="4397995"/>
            <a:chExt cx="1462013" cy="244075"/>
          </a:xfrm>
        </p:grpSpPr>
        <p:sp>
          <p:nvSpPr>
            <p:cNvPr id="9" name="Text Box 81"/>
            <p:cNvSpPr txBox="1">
              <a:spLocks noChangeArrowheads="1"/>
            </p:cNvSpPr>
            <p:nvPr/>
          </p:nvSpPr>
          <p:spPr bwMode="auto">
            <a:xfrm>
              <a:off x="7017372" y="4397995"/>
              <a:ext cx="1283280" cy="244075"/>
            </a:xfrm>
            <a:prstGeom prst="rect">
              <a:avLst/>
            </a:prstGeom>
            <a:noFill/>
            <a:ln w="9525">
              <a:solidFill>
                <a:srgbClr val="B01F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ts val="600"/>
                </a:spcBef>
                <a:spcAft>
                  <a:spcPts val="600"/>
                </a:spcAft>
              </a:pPr>
              <a:r>
                <a:rPr lang="en-US" altLang="zh-CN" sz="14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x</a:t>
              </a:r>
              <a:r>
                <a:rPr lang="en-US" altLang="zh-CN" sz="1400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86</a:t>
              </a:r>
              <a:r>
                <a:rPr lang="zh-CN" altLang="en-US" sz="14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服务器</a:t>
              </a:r>
              <a:endParaRPr lang="en-US" altLang="zh-CN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8352385" y="4445903"/>
              <a:ext cx="127000" cy="152400"/>
            </a:xfrm>
            <a:custGeom>
              <a:avLst/>
              <a:gdLst>
                <a:gd name="T0" fmla="*/ 2147483647 w 80"/>
                <a:gd name="T1" fmla="*/ 2147483647 h 96"/>
                <a:gd name="T2" fmla="*/ 2147483647 w 80"/>
                <a:gd name="T3" fmla="*/ 2147483647 h 96"/>
                <a:gd name="T4" fmla="*/ 0 w 80"/>
                <a:gd name="T5" fmla="*/ 2147483647 h 96"/>
                <a:gd name="T6" fmla="*/ 2147483647 w 80"/>
                <a:gd name="T7" fmla="*/ 2147483647 h 96"/>
                <a:gd name="T8" fmla="*/ 2147483647 w 80"/>
                <a:gd name="T9" fmla="*/ 0 h 96"/>
                <a:gd name="T10" fmla="*/ 2147483647 w 80"/>
                <a:gd name="T11" fmla="*/ 0 h 96"/>
                <a:gd name="T12" fmla="*/ 2147483647 w 80"/>
                <a:gd name="T13" fmla="*/ 214748364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"/>
                <a:gd name="T22" fmla="*/ 0 h 96"/>
                <a:gd name="T23" fmla="*/ 80 w 80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" h="96">
                  <a:moveTo>
                    <a:pt x="80" y="48"/>
                  </a:moveTo>
                  <a:lnTo>
                    <a:pt x="40" y="96"/>
                  </a:lnTo>
                  <a:lnTo>
                    <a:pt x="0" y="96"/>
                  </a:lnTo>
                  <a:lnTo>
                    <a:pt x="40" y="48"/>
                  </a:lnTo>
                  <a:lnTo>
                    <a:pt x="11" y="0"/>
                  </a:lnTo>
                  <a:lnTo>
                    <a:pt x="50" y="0"/>
                  </a:lnTo>
                  <a:lnTo>
                    <a:pt x="80" y="48"/>
                  </a:lnTo>
                  <a:close/>
                </a:path>
              </a:pathLst>
            </a:custGeom>
            <a:noFill/>
            <a:ln w="9525">
              <a:solidFill>
                <a:srgbClr val="B01F2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60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1" name="组合 71"/>
          <p:cNvGrpSpPr>
            <a:grpSpLocks/>
          </p:cNvGrpSpPr>
          <p:nvPr/>
        </p:nvGrpSpPr>
        <p:grpSpPr bwMode="auto">
          <a:xfrm>
            <a:off x="9620695" y="1986695"/>
            <a:ext cx="2253429" cy="307777"/>
            <a:chOff x="7017372" y="4766847"/>
            <a:chExt cx="1462013" cy="244075"/>
          </a:xfrm>
        </p:grpSpPr>
        <p:sp>
          <p:nvSpPr>
            <p:cNvPr id="12" name="Text Box 81"/>
            <p:cNvSpPr txBox="1">
              <a:spLocks noChangeArrowheads="1"/>
            </p:cNvSpPr>
            <p:nvPr/>
          </p:nvSpPr>
          <p:spPr bwMode="auto">
            <a:xfrm>
              <a:off x="7017372" y="4766847"/>
              <a:ext cx="1283280" cy="244075"/>
            </a:xfrm>
            <a:prstGeom prst="rect">
              <a:avLst/>
            </a:prstGeom>
            <a:noFill/>
            <a:ln w="9525">
              <a:solidFill>
                <a:srgbClr val="B01F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40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自主可控服务器</a:t>
              </a: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8352385" y="4819552"/>
              <a:ext cx="127000" cy="152400"/>
            </a:xfrm>
            <a:custGeom>
              <a:avLst/>
              <a:gdLst>
                <a:gd name="T0" fmla="*/ 2147483647 w 80"/>
                <a:gd name="T1" fmla="*/ 2147483647 h 96"/>
                <a:gd name="T2" fmla="*/ 2147483647 w 80"/>
                <a:gd name="T3" fmla="*/ 2147483647 h 96"/>
                <a:gd name="T4" fmla="*/ 0 w 80"/>
                <a:gd name="T5" fmla="*/ 2147483647 h 96"/>
                <a:gd name="T6" fmla="*/ 2147483647 w 80"/>
                <a:gd name="T7" fmla="*/ 2147483647 h 96"/>
                <a:gd name="T8" fmla="*/ 2147483647 w 80"/>
                <a:gd name="T9" fmla="*/ 0 h 96"/>
                <a:gd name="T10" fmla="*/ 2147483647 w 80"/>
                <a:gd name="T11" fmla="*/ 0 h 96"/>
                <a:gd name="T12" fmla="*/ 2147483647 w 80"/>
                <a:gd name="T13" fmla="*/ 214748364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"/>
                <a:gd name="T22" fmla="*/ 0 h 96"/>
                <a:gd name="T23" fmla="*/ 80 w 80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" h="96">
                  <a:moveTo>
                    <a:pt x="80" y="48"/>
                  </a:moveTo>
                  <a:lnTo>
                    <a:pt x="40" y="96"/>
                  </a:lnTo>
                  <a:lnTo>
                    <a:pt x="0" y="96"/>
                  </a:lnTo>
                  <a:lnTo>
                    <a:pt x="40" y="48"/>
                  </a:lnTo>
                  <a:lnTo>
                    <a:pt x="11" y="0"/>
                  </a:lnTo>
                  <a:lnTo>
                    <a:pt x="50" y="0"/>
                  </a:lnTo>
                  <a:lnTo>
                    <a:pt x="80" y="48"/>
                  </a:lnTo>
                  <a:close/>
                </a:path>
              </a:pathLst>
            </a:custGeom>
            <a:noFill/>
            <a:ln w="9525">
              <a:solidFill>
                <a:srgbClr val="B01F2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60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4" name="组合 31"/>
          <p:cNvGrpSpPr>
            <a:grpSpLocks/>
          </p:cNvGrpSpPr>
          <p:nvPr/>
        </p:nvGrpSpPr>
        <p:grpSpPr bwMode="auto">
          <a:xfrm>
            <a:off x="9620695" y="2420802"/>
            <a:ext cx="2253429" cy="369332"/>
            <a:chOff x="7017372" y="5135699"/>
            <a:chExt cx="1462013" cy="292890"/>
          </a:xfrm>
        </p:grpSpPr>
        <p:sp>
          <p:nvSpPr>
            <p:cNvPr id="15" name="Text Box 81"/>
            <p:cNvSpPr txBox="1">
              <a:spLocks noChangeArrowheads="1"/>
            </p:cNvSpPr>
            <p:nvPr/>
          </p:nvSpPr>
          <p:spPr bwMode="auto">
            <a:xfrm>
              <a:off x="7017372" y="5135699"/>
              <a:ext cx="1283280" cy="292890"/>
            </a:xfrm>
            <a:prstGeom prst="rect">
              <a:avLst/>
            </a:prstGeom>
            <a:noFill/>
            <a:ln w="9525">
              <a:solidFill>
                <a:srgbClr val="B01F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b="1" dirty="0">
                  <a:solidFill>
                    <a:srgbClr val="B01F24"/>
                  </a:solidFill>
                  <a:latin typeface="微软雅黑" pitchFamily="34" charset="-122"/>
                  <a:ea typeface="微软雅黑" pitchFamily="34" charset="-122"/>
                </a:rPr>
                <a:t>高性能计算</a:t>
              </a:r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8352385" y="5193201"/>
              <a:ext cx="127000" cy="152400"/>
            </a:xfrm>
            <a:custGeom>
              <a:avLst/>
              <a:gdLst>
                <a:gd name="T0" fmla="*/ 2147483647 w 80"/>
                <a:gd name="T1" fmla="*/ 2147483647 h 96"/>
                <a:gd name="T2" fmla="*/ 2147483647 w 80"/>
                <a:gd name="T3" fmla="*/ 2147483647 h 96"/>
                <a:gd name="T4" fmla="*/ 0 w 80"/>
                <a:gd name="T5" fmla="*/ 2147483647 h 96"/>
                <a:gd name="T6" fmla="*/ 2147483647 w 80"/>
                <a:gd name="T7" fmla="*/ 2147483647 h 96"/>
                <a:gd name="T8" fmla="*/ 2147483647 w 80"/>
                <a:gd name="T9" fmla="*/ 0 h 96"/>
                <a:gd name="T10" fmla="*/ 2147483647 w 80"/>
                <a:gd name="T11" fmla="*/ 0 h 96"/>
                <a:gd name="T12" fmla="*/ 2147483647 w 80"/>
                <a:gd name="T13" fmla="*/ 214748364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"/>
                <a:gd name="T22" fmla="*/ 0 h 96"/>
                <a:gd name="T23" fmla="*/ 80 w 80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" h="96">
                  <a:moveTo>
                    <a:pt x="80" y="48"/>
                  </a:moveTo>
                  <a:lnTo>
                    <a:pt x="40" y="96"/>
                  </a:lnTo>
                  <a:lnTo>
                    <a:pt x="0" y="96"/>
                  </a:lnTo>
                  <a:lnTo>
                    <a:pt x="40" y="48"/>
                  </a:lnTo>
                  <a:lnTo>
                    <a:pt x="11" y="0"/>
                  </a:lnTo>
                  <a:lnTo>
                    <a:pt x="50" y="0"/>
                  </a:lnTo>
                  <a:lnTo>
                    <a:pt x="80" y="48"/>
                  </a:lnTo>
                  <a:close/>
                </a:path>
              </a:pathLst>
            </a:custGeom>
            <a:noFill/>
            <a:ln w="9525">
              <a:solidFill>
                <a:srgbClr val="B01F2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60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7" name="组合 30"/>
          <p:cNvGrpSpPr>
            <a:grpSpLocks/>
          </p:cNvGrpSpPr>
          <p:nvPr/>
        </p:nvGrpSpPr>
        <p:grpSpPr bwMode="auto">
          <a:xfrm>
            <a:off x="9620695" y="2854930"/>
            <a:ext cx="2253429" cy="307777"/>
            <a:chOff x="7017372" y="5504551"/>
            <a:chExt cx="1462013" cy="244075"/>
          </a:xfrm>
        </p:grpSpPr>
        <p:sp>
          <p:nvSpPr>
            <p:cNvPr id="18" name="Text Box 81"/>
            <p:cNvSpPr txBox="1">
              <a:spLocks noChangeArrowheads="1"/>
            </p:cNvSpPr>
            <p:nvPr/>
          </p:nvSpPr>
          <p:spPr bwMode="auto">
            <a:xfrm>
              <a:off x="7017372" y="5504551"/>
              <a:ext cx="1283280" cy="244075"/>
            </a:xfrm>
            <a:prstGeom prst="rect">
              <a:avLst/>
            </a:prstGeom>
            <a:noFill/>
            <a:ln w="9525">
              <a:solidFill>
                <a:srgbClr val="B01F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40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云计算</a:t>
              </a:r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8352385" y="5566850"/>
              <a:ext cx="127000" cy="152400"/>
            </a:xfrm>
            <a:custGeom>
              <a:avLst/>
              <a:gdLst>
                <a:gd name="T0" fmla="*/ 2147483647 w 80"/>
                <a:gd name="T1" fmla="*/ 2147483647 h 96"/>
                <a:gd name="T2" fmla="*/ 2147483647 w 80"/>
                <a:gd name="T3" fmla="*/ 2147483647 h 96"/>
                <a:gd name="T4" fmla="*/ 0 w 80"/>
                <a:gd name="T5" fmla="*/ 2147483647 h 96"/>
                <a:gd name="T6" fmla="*/ 2147483647 w 80"/>
                <a:gd name="T7" fmla="*/ 2147483647 h 96"/>
                <a:gd name="T8" fmla="*/ 2147483647 w 80"/>
                <a:gd name="T9" fmla="*/ 0 h 96"/>
                <a:gd name="T10" fmla="*/ 2147483647 w 80"/>
                <a:gd name="T11" fmla="*/ 0 h 96"/>
                <a:gd name="T12" fmla="*/ 2147483647 w 80"/>
                <a:gd name="T13" fmla="*/ 214748364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"/>
                <a:gd name="T22" fmla="*/ 0 h 96"/>
                <a:gd name="T23" fmla="*/ 80 w 80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" h="96">
                  <a:moveTo>
                    <a:pt x="80" y="48"/>
                  </a:moveTo>
                  <a:lnTo>
                    <a:pt x="40" y="96"/>
                  </a:lnTo>
                  <a:lnTo>
                    <a:pt x="0" y="96"/>
                  </a:lnTo>
                  <a:lnTo>
                    <a:pt x="40" y="48"/>
                  </a:lnTo>
                  <a:lnTo>
                    <a:pt x="11" y="0"/>
                  </a:lnTo>
                  <a:lnTo>
                    <a:pt x="50" y="0"/>
                  </a:lnTo>
                  <a:lnTo>
                    <a:pt x="80" y="48"/>
                  </a:lnTo>
                  <a:close/>
                </a:path>
              </a:pathLst>
            </a:custGeom>
            <a:noFill/>
            <a:ln w="9525">
              <a:solidFill>
                <a:srgbClr val="B01F2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60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0" name="组合 29"/>
          <p:cNvGrpSpPr>
            <a:grpSpLocks/>
          </p:cNvGrpSpPr>
          <p:nvPr/>
        </p:nvGrpSpPr>
        <p:grpSpPr bwMode="auto">
          <a:xfrm>
            <a:off x="9620695" y="3289047"/>
            <a:ext cx="2253429" cy="307777"/>
            <a:chOff x="7017372" y="5873403"/>
            <a:chExt cx="1462013" cy="244075"/>
          </a:xfrm>
        </p:grpSpPr>
        <p:sp>
          <p:nvSpPr>
            <p:cNvPr id="21" name="Text Box 81"/>
            <p:cNvSpPr txBox="1">
              <a:spLocks noChangeArrowheads="1"/>
            </p:cNvSpPr>
            <p:nvPr/>
          </p:nvSpPr>
          <p:spPr bwMode="auto">
            <a:xfrm>
              <a:off x="7017372" y="5873403"/>
              <a:ext cx="1283280" cy="244075"/>
            </a:xfrm>
            <a:prstGeom prst="rect">
              <a:avLst/>
            </a:prstGeom>
            <a:noFill/>
            <a:ln w="9525">
              <a:solidFill>
                <a:srgbClr val="B01F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40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云存储</a:t>
              </a:r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8352385" y="5940499"/>
              <a:ext cx="127000" cy="152400"/>
            </a:xfrm>
            <a:custGeom>
              <a:avLst/>
              <a:gdLst>
                <a:gd name="T0" fmla="*/ 2147483647 w 80"/>
                <a:gd name="T1" fmla="*/ 2147483647 h 96"/>
                <a:gd name="T2" fmla="*/ 2147483647 w 80"/>
                <a:gd name="T3" fmla="*/ 2147483647 h 96"/>
                <a:gd name="T4" fmla="*/ 0 w 80"/>
                <a:gd name="T5" fmla="*/ 2147483647 h 96"/>
                <a:gd name="T6" fmla="*/ 2147483647 w 80"/>
                <a:gd name="T7" fmla="*/ 2147483647 h 96"/>
                <a:gd name="T8" fmla="*/ 2147483647 w 80"/>
                <a:gd name="T9" fmla="*/ 0 h 96"/>
                <a:gd name="T10" fmla="*/ 2147483647 w 80"/>
                <a:gd name="T11" fmla="*/ 0 h 96"/>
                <a:gd name="T12" fmla="*/ 2147483647 w 80"/>
                <a:gd name="T13" fmla="*/ 214748364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"/>
                <a:gd name="T22" fmla="*/ 0 h 96"/>
                <a:gd name="T23" fmla="*/ 80 w 80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" h="96">
                  <a:moveTo>
                    <a:pt x="80" y="48"/>
                  </a:moveTo>
                  <a:lnTo>
                    <a:pt x="40" y="96"/>
                  </a:lnTo>
                  <a:lnTo>
                    <a:pt x="0" y="96"/>
                  </a:lnTo>
                  <a:lnTo>
                    <a:pt x="40" y="48"/>
                  </a:lnTo>
                  <a:lnTo>
                    <a:pt x="11" y="0"/>
                  </a:lnTo>
                  <a:lnTo>
                    <a:pt x="50" y="0"/>
                  </a:lnTo>
                  <a:lnTo>
                    <a:pt x="80" y="48"/>
                  </a:lnTo>
                  <a:close/>
                </a:path>
              </a:pathLst>
            </a:custGeom>
            <a:noFill/>
            <a:ln w="9525">
              <a:solidFill>
                <a:srgbClr val="B01F2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60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3" name="组合 28"/>
          <p:cNvGrpSpPr>
            <a:grpSpLocks/>
          </p:cNvGrpSpPr>
          <p:nvPr/>
        </p:nvGrpSpPr>
        <p:grpSpPr bwMode="auto">
          <a:xfrm>
            <a:off x="9620695" y="3723167"/>
            <a:ext cx="2253429" cy="307777"/>
            <a:chOff x="7017372" y="6242253"/>
            <a:chExt cx="1462013" cy="244075"/>
          </a:xfrm>
        </p:grpSpPr>
        <p:sp>
          <p:nvSpPr>
            <p:cNvPr id="24" name="Text Box 81"/>
            <p:cNvSpPr txBox="1">
              <a:spLocks noChangeArrowheads="1"/>
            </p:cNvSpPr>
            <p:nvPr/>
          </p:nvSpPr>
          <p:spPr bwMode="auto">
            <a:xfrm>
              <a:off x="7017372" y="6242253"/>
              <a:ext cx="1283280" cy="244075"/>
            </a:xfrm>
            <a:prstGeom prst="rect">
              <a:avLst/>
            </a:prstGeom>
            <a:noFill/>
            <a:ln w="9525">
              <a:solidFill>
                <a:srgbClr val="B01F2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40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网络安全与优化</a:t>
              </a:r>
            </a:p>
          </p:txBody>
        </p:sp>
        <p:sp>
          <p:nvSpPr>
            <p:cNvPr id="25" name="Freeform 7"/>
            <p:cNvSpPr>
              <a:spLocks/>
            </p:cNvSpPr>
            <p:nvPr/>
          </p:nvSpPr>
          <p:spPr bwMode="auto">
            <a:xfrm>
              <a:off x="8352385" y="6314147"/>
              <a:ext cx="127000" cy="152400"/>
            </a:xfrm>
            <a:custGeom>
              <a:avLst/>
              <a:gdLst>
                <a:gd name="T0" fmla="*/ 2147483647 w 80"/>
                <a:gd name="T1" fmla="*/ 2147483647 h 96"/>
                <a:gd name="T2" fmla="*/ 2147483647 w 80"/>
                <a:gd name="T3" fmla="*/ 2147483647 h 96"/>
                <a:gd name="T4" fmla="*/ 0 w 80"/>
                <a:gd name="T5" fmla="*/ 2147483647 h 96"/>
                <a:gd name="T6" fmla="*/ 2147483647 w 80"/>
                <a:gd name="T7" fmla="*/ 2147483647 h 96"/>
                <a:gd name="T8" fmla="*/ 2147483647 w 80"/>
                <a:gd name="T9" fmla="*/ 0 h 96"/>
                <a:gd name="T10" fmla="*/ 2147483647 w 80"/>
                <a:gd name="T11" fmla="*/ 0 h 96"/>
                <a:gd name="T12" fmla="*/ 2147483647 w 80"/>
                <a:gd name="T13" fmla="*/ 214748364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"/>
                <a:gd name="T22" fmla="*/ 0 h 96"/>
                <a:gd name="T23" fmla="*/ 80 w 80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" h="96">
                  <a:moveTo>
                    <a:pt x="80" y="48"/>
                  </a:moveTo>
                  <a:lnTo>
                    <a:pt x="40" y="96"/>
                  </a:lnTo>
                  <a:lnTo>
                    <a:pt x="0" y="96"/>
                  </a:lnTo>
                  <a:lnTo>
                    <a:pt x="40" y="48"/>
                  </a:lnTo>
                  <a:lnTo>
                    <a:pt x="11" y="0"/>
                  </a:lnTo>
                  <a:lnTo>
                    <a:pt x="50" y="0"/>
                  </a:lnTo>
                  <a:lnTo>
                    <a:pt x="80" y="48"/>
                  </a:lnTo>
                  <a:close/>
                </a:path>
              </a:pathLst>
            </a:custGeom>
            <a:noFill/>
            <a:ln w="9525">
              <a:solidFill>
                <a:srgbClr val="B01F2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60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cxnSp>
        <p:nvCxnSpPr>
          <p:cNvPr id="26" name="直接连接符 62"/>
          <p:cNvCxnSpPr>
            <a:cxnSpLocks noChangeShapeType="1"/>
          </p:cNvCxnSpPr>
          <p:nvPr/>
        </p:nvCxnSpPr>
        <p:spPr bwMode="auto">
          <a:xfrm flipH="1" flipV="1">
            <a:off x="9200747" y="1709077"/>
            <a:ext cx="419948" cy="1"/>
          </a:xfrm>
          <a:prstGeom prst="line">
            <a:avLst/>
          </a:prstGeom>
          <a:noFill/>
          <a:ln w="9525" algn="ctr">
            <a:solidFill>
              <a:srgbClr val="B01F2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直接连接符 63"/>
          <p:cNvCxnSpPr>
            <a:cxnSpLocks noChangeShapeType="1"/>
          </p:cNvCxnSpPr>
          <p:nvPr/>
        </p:nvCxnSpPr>
        <p:spPr bwMode="auto">
          <a:xfrm flipH="1" flipV="1">
            <a:off x="9200747" y="2149243"/>
            <a:ext cx="419948" cy="1"/>
          </a:xfrm>
          <a:prstGeom prst="line">
            <a:avLst/>
          </a:prstGeom>
          <a:noFill/>
          <a:ln w="9525" algn="ctr">
            <a:solidFill>
              <a:srgbClr val="B01F2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直接连接符 64"/>
          <p:cNvCxnSpPr>
            <a:cxnSpLocks noChangeShapeType="1"/>
          </p:cNvCxnSpPr>
          <p:nvPr/>
        </p:nvCxnSpPr>
        <p:spPr bwMode="auto">
          <a:xfrm flipH="1" flipV="1">
            <a:off x="9200747" y="2589410"/>
            <a:ext cx="419948" cy="1"/>
          </a:xfrm>
          <a:prstGeom prst="line">
            <a:avLst/>
          </a:prstGeom>
          <a:noFill/>
          <a:ln w="9525" algn="ctr">
            <a:solidFill>
              <a:srgbClr val="B01F2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直接连接符 65"/>
          <p:cNvCxnSpPr>
            <a:cxnSpLocks noChangeShapeType="1"/>
          </p:cNvCxnSpPr>
          <p:nvPr/>
        </p:nvCxnSpPr>
        <p:spPr bwMode="auto">
          <a:xfrm flipH="1" flipV="1">
            <a:off x="9200747" y="3029578"/>
            <a:ext cx="419948" cy="1"/>
          </a:xfrm>
          <a:prstGeom prst="line">
            <a:avLst/>
          </a:prstGeom>
          <a:noFill/>
          <a:ln w="9525" algn="ctr">
            <a:solidFill>
              <a:srgbClr val="B01F2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直接连接符 66"/>
          <p:cNvCxnSpPr>
            <a:cxnSpLocks noChangeShapeType="1"/>
          </p:cNvCxnSpPr>
          <p:nvPr/>
        </p:nvCxnSpPr>
        <p:spPr bwMode="auto">
          <a:xfrm flipH="1" flipV="1">
            <a:off x="9200747" y="3469744"/>
            <a:ext cx="419948" cy="1"/>
          </a:xfrm>
          <a:prstGeom prst="line">
            <a:avLst/>
          </a:prstGeom>
          <a:noFill/>
          <a:ln w="9525" algn="ctr">
            <a:solidFill>
              <a:srgbClr val="B01F2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直接连接符 67"/>
          <p:cNvCxnSpPr>
            <a:cxnSpLocks noChangeShapeType="1"/>
          </p:cNvCxnSpPr>
          <p:nvPr/>
        </p:nvCxnSpPr>
        <p:spPr bwMode="auto">
          <a:xfrm flipH="1" flipV="1">
            <a:off x="9208015" y="3861051"/>
            <a:ext cx="419948" cy="1"/>
          </a:xfrm>
          <a:prstGeom prst="line">
            <a:avLst/>
          </a:prstGeom>
          <a:noFill/>
          <a:ln w="9525" algn="ctr">
            <a:solidFill>
              <a:srgbClr val="B01F2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直接连接符 68"/>
          <p:cNvCxnSpPr>
            <a:cxnSpLocks noChangeShapeType="1"/>
          </p:cNvCxnSpPr>
          <p:nvPr/>
        </p:nvCxnSpPr>
        <p:spPr bwMode="auto">
          <a:xfrm flipH="1">
            <a:off x="8471556" y="2693464"/>
            <a:ext cx="729189" cy="1"/>
          </a:xfrm>
          <a:prstGeom prst="line">
            <a:avLst/>
          </a:prstGeom>
          <a:noFill/>
          <a:ln w="9525" algn="ctr">
            <a:solidFill>
              <a:srgbClr val="B01F2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直接连接符 69"/>
          <p:cNvCxnSpPr>
            <a:cxnSpLocks noChangeShapeType="1"/>
          </p:cNvCxnSpPr>
          <p:nvPr/>
        </p:nvCxnSpPr>
        <p:spPr bwMode="auto">
          <a:xfrm>
            <a:off x="9200745" y="1700808"/>
            <a:ext cx="0" cy="2167200"/>
          </a:xfrm>
          <a:prstGeom prst="line">
            <a:avLst/>
          </a:prstGeom>
          <a:noFill/>
          <a:ln w="9525" algn="ctr">
            <a:solidFill>
              <a:srgbClr val="B01F2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矩形 70"/>
          <p:cNvSpPr>
            <a:spLocks noChangeArrowheads="1"/>
          </p:cNvSpPr>
          <p:nvPr/>
        </p:nvSpPr>
        <p:spPr bwMode="auto">
          <a:xfrm>
            <a:off x="8482994" y="1966232"/>
            <a:ext cx="492443" cy="1475654"/>
          </a:xfrm>
          <a:prstGeom prst="rect">
            <a:avLst/>
          </a:prstGeom>
          <a:solidFill>
            <a:srgbClr val="B01F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研发布局</a:t>
            </a:r>
            <a:endParaRPr lang="ko-KR" altLang="en-US" sz="2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矩形 4"/>
          <p:cNvSpPr>
            <a:spLocks noChangeArrowheads="1"/>
          </p:cNvSpPr>
          <p:nvPr/>
        </p:nvSpPr>
        <p:spPr bwMode="auto">
          <a:xfrm>
            <a:off x="333437" y="4325702"/>
            <a:ext cx="1153876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eaLnBrk="0" hangingPunct="0">
              <a:lnSpc>
                <a:spcPct val="150000"/>
              </a:lnSpc>
              <a:buFont typeface="微软雅黑" panose="020B0503020204020204" pitchFamily="34" charset="-122"/>
              <a:buChar char="√"/>
            </a:pPr>
            <a:r>
              <a:rPr lang="zh-CN" altLang="en-US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拥有</a:t>
            </a:r>
            <a:r>
              <a:rPr lang="zh-CN" altLang="en-US" sz="16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国家高性能计算机工程中心、国家高性能计算机标准工作委员会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等国家级研发机构</a:t>
            </a:r>
            <a:endParaRPr lang="en-US" altLang="zh-CN" sz="16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 eaLnBrk="0" hangingPunct="0">
              <a:lnSpc>
                <a:spcPct val="150000"/>
              </a:lnSpc>
              <a:buFont typeface="微软雅黑" panose="020B0503020204020204" pitchFamily="34" charset="-122"/>
              <a:buChar char="√"/>
            </a:pPr>
            <a:r>
              <a:rPr lang="zh-CN" altLang="en-US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研发投入占销售收入 </a:t>
            </a:r>
            <a:r>
              <a:rPr lang="en-US" altLang="zh-CN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6% 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以上</a:t>
            </a:r>
            <a:endParaRPr lang="en-US" altLang="zh-CN" sz="160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 eaLnBrk="0" hangingPunct="0">
              <a:lnSpc>
                <a:spcPct val="150000"/>
              </a:lnSpc>
              <a:buFont typeface="微软雅黑" panose="020B0503020204020204" pitchFamily="34" charset="-122"/>
              <a:buChar char="√"/>
            </a:pPr>
            <a:r>
              <a:rPr lang="zh-CN" altLang="en-US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承担了众多国家</a:t>
            </a:r>
            <a:r>
              <a:rPr lang="en-US" altLang="zh-CN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863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、核高基、发改委等重大研发和产业化项目</a:t>
            </a:r>
            <a:endParaRPr lang="en-US" altLang="zh-CN" sz="160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 eaLnBrk="0" hangingPunct="0">
              <a:lnSpc>
                <a:spcPct val="150000"/>
              </a:lnSpc>
              <a:buFont typeface="微软雅黑" panose="020B0503020204020204" pitchFamily="34" charset="-122"/>
              <a:buChar char="√"/>
            </a:pPr>
            <a:r>
              <a:rPr lang="zh-CN" altLang="en-US" sz="16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中科院先进计算技术创新与产业化联盟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的理事长单位</a:t>
            </a:r>
            <a:endParaRPr lang="en-US" altLang="zh-CN" sz="160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 eaLnBrk="0" hangingPunct="0">
              <a:lnSpc>
                <a:spcPct val="150000"/>
              </a:lnSpc>
              <a:buFont typeface="微软雅黑" panose="020B0503020204020204" pitchFamily="34" charset="-122"/>
              <a:buChar char="√"/>
            </a:pPr>
            <a:r>
              <a:rPr lang="zh-CN" altLang="en-US" sz="16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设立有博士后工作站，培养并输出了大量高性能计算专业人才</a:t>
            </a:r>
            <a:endParaRPr lang="en-US" altLang="zh-CN" sz="160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333437" y="1484784"/>
            <a:ext cx="7818656" cy="2636038"/>
            <a:chOff x="250078" y="1544761"/>
            <a:chExt cx="5863992" cy="2636038"/>
          </a:xfrm>
        </p:grpSpPr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00084" y="2900745"/>
              <a:ext cx="1913986" cy="1280054"/>
            </a:xfrm>
            <a:prstGeom prst="rect">
              <a:avLst/>
            </a:prstGeom>
          </p:spPr>
        </p:pic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6338" y="1544761"/>
              <a:ext cx="1913986" cy="1280054"/>
            </a:xfrm>
            <a:prstGeom prst="rect">
              <a:avLst/>
            </a:prstGeom>
          </p:spPr>
        </p:pic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28211" y="1544761"/>
              <a:ext cx="1913986" cy="1280054"/>
            </a:xfrm>
            <a:prstGeom prst="rect">
              <a:avLst/>
            </a:prstGeom>
          </p:spPr>
        </p:pic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00084" y="1544761"/>
              <a:ext cx="1913986" cy="1280054"/>
            </a:xfrm>
            <a:prstGeom prst="rect">
              <a:avLst/>
            </a:prstGeom>
          </p:spPr>
        </p:pic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0078" y="2900745"/>
              <a:ext cx="1913986" cy="1280054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25081" y="2900745"/>
              <a:ext cx="1913986" cy="1280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48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 smtClean="0"/>
              <a:t>曙光高性能计算机的市场地位</a:t>
            </a:r>
            <a:endParaRPr lang="en-US" altLang="zh-CN" dirty="0" smtClean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085" y="1312667"/>
            <a:ext cx="5036395" cy="5210368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367300" y="1431862"/>
            <a:ext cx="5570977" cy="4855427"/>
            <a:chOff x="38516" y="1412776"/>
            <a:chExt cx="4461476" cy="5184576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/>
            <a:srcRect l="52709"/>
            <a:stretch/>
          </p:blipFill>
          <p:spPr>
            <a:xfrm>
              <a:off x="2117538" y="1415735"/>
              <a:ext cx="2336483" cy="17280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/>
            <a:srcRect l="1" r="54761"/>
            <a:stretch/>
          </p:blipFill>
          <p:spPr>
            <a:xfrm>
              <a:off x="53037" y="1412776"/>
              <a:ext cx="2235069" cy="172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/>
            <a:srcRect t="-12" r="54607" b="1"/>
            <a:stretch/>
          </p:blipFill>
          <p:spPr>
            <a:xfrm>
              <a:off x="148719" y="4869160"/>
              <a:ext cx="2153910" cy="1728192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/>
            <a:srcRect r="54884"/>
            <a:stretch/>
          </p:blipFill>
          <p:spPr>
            <a:xfrm>
              <a:off x="38516" y="3140968"/>
              <a:ext cx="2264113" cy="172800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4"/>
            <a:srcRect l="54660" t="2030"/>
            <a:stretch/>
          </p:blipFill>
          <p:spPr>
            <a:xfrm>
              <a:off x="2303779" y="4869160"/>
              <a:ext cx="2196213" cy="1728192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/>
            <a:srcRect l="57107"/>
            <a:stretch/>
          </p:blipFill>
          <p:spPr>
            <a:xfrm>
              <a:off x="2301428" y="3143362"/>
              <a:ext cx="2152593" cy="1728000"/>
            </a:xfrm>
            <a:prstGeom prst="rect">
              <a:avLst/>
            </a:prstGeom>
          </p:spPr>
        </p:pic>
      </p:grpSp>
      <p:sp>
        <p:nvSpPr>
          <p:cNvPr id="15" name="矩形 14"/>
          <p:cNvSpPr/>
          <p:nvPr/>
        </p:nvSpPr>
        <p:spPr>
          <a:xfrm>
            <a:off x="964709" y="1002214"/>
            <a:ext cx="39967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1" indent="-342900"/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连续六年中国高性能计算机 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TOP100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No.1</a:t>
            </a:r>
          </a:p>
        </p:txBody>
      </p:sp>
      <p:sp>
        <p:nvSpPr>
          <p:cNvPr id="16" name="矩形 15"/>
          <p:cNvSpPr/>
          <p:nvPr/>
        </p:nvSpPr>
        <p:spPr>
          <a:xfrm>
            <a:off x="47328" y="6343436"/>
            <a:ext cx="473719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1" indent="-342900"/>
            <a:r>
              <a:rPr lang="zh-CN" altLang="en-US" sz="105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数据来源：中国软件行业协会数学软件分会、国家</a:t>
            </a:r>
            <a:r>
              <a:rPr lang="en-US" altLang="zh-CN" sz="105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863</a:t>
            </a:r>
            <a:r>
              <a:rPr lang="zh-CN" altLang="en-US" sz="105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高性能计算机评测中心</a:t>
            </a:r>
            <a:endParaRPr lang="en-US" altLang="zh-CN" sz="10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864087" y="1000319"/>
            <a:ext cx="38779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1" indent="-342900"/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高性能计算机销售额全球第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，亚洲第一</a:t>
            </a:r>
            <a:endParaRPr lang="en-US" altLang="zh-CN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Picture 2" descr="http://www.hpctop100.cn/static/images/log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86"/>
          <a:stretch/>
        </p:blipFill>
        <p:spPr bwMode="auto">
          <a:xfrm>
            <a:off x="112773" y="1002217"/>
            <a:ext cx="917379" cy="34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0128" y="1358808"/>
            <a:ext cx="1274117" cy="342000"/>
          </a:xfrm>
          <a:prstGeom prst="rect">
            <a:avLst/>
          </a:prstGeom>
        </p:spPr>
      </p:pic>
      <p:cxnSp>
        <p:nvCxnSpPr>
          <p:cNvPr id="21" name="直接连接符 20"/>
          <p:cNvCxnSpPr/>
          <p:nvPr/>
        </p:nvCxnSpPr>
        <p:spPr>
          <a:xfrm flipV="1">
            <a:off x="6480043" y="1017344"/>
            <a:ext cx="0" cy="550800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61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 smtClean="0"/>
              <a:t>曙光高性能计算的行业</a:t>
            </a:r>
            <a:r>
              <a:rPr lang="en-US" altLang="zh-CN" dirty="0" smtClean="0"/>
              <a:t>/</a:t>
            </a:r>
            <a:r>
              <a:rPr lang="zh-CN" altLang="en-US" dirty="0" smtClean="0"/>
              <a:t>领域覆盖</a:t>
            </a:r>
            <a:endParaRPr lang="en-US" altLang="zh-CN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35"/>
          <a:stretch/>
        </p:blipFill>
        <p:spPr bwMode="auto">
          <a:xfrm>
            <a:off x="719405" y="1058573"/>
            <a:ext cx="9434463" cy="4894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4"/>
          <p:cNvSpPr txBox="1"/>
          <p:nvPr/>
        </p:nvSpPr>
        <p:spPr>
          <a:xfrm>
            <a:off x="719403" y="5952577"/>
            <a:ext cx="5737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其它：动漫渲染、金融计算、深度学习（</a:t>
            </a:r>
            <a:r>
              <a:rPr lang="en-US" altLang="zh-CN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Deep Learning</a:t>
            </a:r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）等</a:t>
            </a:r>
            <a:endParaRPr lang="zh-CN" altLang="en-US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542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 smtClean="0"/>
              <a:t>曙光高性能计算机典型案例</a:t>
            </a:r>
            <a:endParaRPr lang="zh-CN" altLang="en-US" dirty="0"/>
          </a:p>
        </p:txBody>
      </p:sp>
      <p:pic>
        <p:nvPicPr>
          <p:cNvPr id="6" name="Picture 2" descr="http://www.ssc.net.cn/en/images/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696" y="1124744"/>
            <a:ext cx="2388185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19" y="1774363"/>
            <a:ext cx="2907116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40" y="1124744"/>
            <a:ext cx="5986907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748" y="1124744"/>
            <a:ext cx="2338905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 descr="http://www.siat.cas.cn/images/cnq11banner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" r="43637"/>
          <a:stretch/>
        </p:blipFill>
        <p:spPr bwMode="auto">
          <a:xfrm>
            <a:off x="2949528" y="1772928"/>
            <a:ext cx="3722536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84" b="28718"/>
          <a:stretch/>
        </p:blipFill>
        <p:spPr>
          <a:xfrm>
            <a:off x="6576055" y="1772928"/>
            <a:ext cx="3416924" cy="504000"/>
          </a:xfrm>
          <a:prstGeom prst="rect">
            <a:avLst/>
          </a:prstGeom>
          <a:ln>
            <a:noFill/>
          </a:ln>
        </p:spPr>
      </p:pic>
      <p:pic>
        <p:nvPicPr>
          <p:cNvPr id="13" name="Picture 2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469" y="1772928"/>
            <a:ext cx="2073192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组合 13"/>
          <p:cNvGrpSpPr/>
          <p:nvPr/>
        </p:nvGrpSpPr>
        <p:grpSpPr>
          <a:xfrm>
            <a:off x="158741" y="3069016"/>
            <a:ext cx="11827457" cy="504000"/>
            <a:chOff x="119054" y="3140968"/>
            <a:chExt cx="8870593" cy="504000"/>
          </a:xfrm>
        </p:grpSpPr>
        <p:pic>
          <p:nvPicPr>
            <p:cNvPr id="15" name="Picture 2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054" y="3140968"/>
              <a:ext cx="2420309" cy="5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3737" y="3140968"/>
              <a:ext cx="1663809" cy="5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27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57" t="16186" r="58641" b="71118"/>
            <a:stretch/>
          </p:blipFill>
          <p:spPr bwMode="auto">
            <a:xfrm>
              <a:off x="7110294" y="3140968"/>
              <a:ext cx="1879353" cy="5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1920" y="3140968"/>
              <a:ext cx="2324000" cy="5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" name="组合 18"/>
          <p:cNvGrpSpPr/>
          <p:nvPr/>
        </p:nvGrpSpPr>
        <p:grpSpPr>
          <a:xfrm>
            <a:off x="158741" y="3645080"/>
            <a:ext cx="11827457" cy="504000"/>
            <a:chOff x="119054" y="3789040"/>
            <a:chExt cx="8870593" cy="504000"/>
          </a:xfrm>
        </p:grpSpPr>
        <p:pic>
          <p:nvPicPr>
            <p:cNvPr id="20" name="图片 19" descr="傲游截图20120615094020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9054" y="3789040"/>
              <a:ext cx="3670460" cy="504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5080" y="3789040"/>
              <a:ext cx="3480001" cy="5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7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0647" y="3789040"/>
              <a:ext cx="1449000" cy="5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3" name="组合 22"/>
          <p:cNvGrpSpPr/>
          <p:nvPr/>
        </p:nvGrpSpPr>
        <p:grpSpPr>
          <a:xfrm>
            <a:off x="158741" y="4293096"/>
            <a:ext cx="11827457" cy="504000"/>
            <a:chOff x="119054" y="4399880"/>
            <a:chExt cx="8870593" cy="504000"/>
          </a:xfrm>
        </p:grpSpPr>
        <p:pic>
          <p:nvPicPr>
            <p:cNvPr id="24" name="Picture 17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054" y="4399880"/>
              <a:ext cx="2500426" cy="5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18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1711" y="4399880"/>
              <a:ext cx="2838706" cy="5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8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2647" y="4399880"/>
              <a:ext cx="2947000" cy="5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7" name="组合 26"/>
          <p:cNvGrpSpPr/>
          <p:nvPr/>
        </p:nvGrpSpPr>
        <p:grpSpPr>
          <a:xfrm>
            <a:off x="158741" y="4941224"/>
            <a:ext cx="11827457" cy="504000"/>
            <a:chOff x="119054" y="5013176"/>
            <a:chExt cx="8870593" cy="504000"/>
          </a:xfrm>
        </p:grpSpPr>
        <p:pic>
          <p:nvPicPr>
            <p:cNvPr id="28" name="Picture 19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8250" y="5013176"/>
              <a:ext cx="3183999" cy="5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9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648" y="5013176"/>
              <a:ext cx="3347999" cy="5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054" y="5013176"/>
              <a:ext cx="2079797" cy="5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1" name="组合 30"/>
          <p:cNvGrpSpPr/>
          <p:nvPr/>
        </p:nvGrpSpPr>
        <p:grpSpPr>
          <a:xfrm>
            <a:off x="158741" y="2420944"/>
            <a:ext cx="11827457" cy="504000"/>
            <a:chOff x="119054" y="2492896"/>
            <a:chExt cx="8870593" cy="504000"/>
          </a:xfrm>
        </p:grpSpPr>
        <p:pic>
          <p:nvPicPr>
            <p:cNvPr id="32" name="图片 31" descr="傲游截图20120615093431.png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9054" y="2492896"/>
              <a:ext cx="1720895" cy="504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14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5926" y="2492896"/>
              <a:ext cx="1428000" cy="5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2" descr="中山大学 SUN YAT-SEN UNIVERSITY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5559" y="2492896"/>
              <a:ext cx="1724088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0" descr="浙江大学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903" y="2492896"/>
              <a:ext cx="1741949" cy="504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</p:pic>
        <p:pic>
          <p:nvPicPr>
            <p:cNvPr id="36" name="Picture 13"/>
            <p:cNvPicPr>
              <a:picLocks noChangeAspect="1" noChangeArrowheads="1"/>
            </p:cNvPicPr>
            <p:nvPr/>
          </p:nvPicPr>
          <p:blipFill rotWithShape="1"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87" b="337"/>
            <a:stretch/>
          </p:blipFill>
          <p:spPr bwMode="auto">
            <a:xfrm>
              <a:off x="5237829" y="2492896"/>
              <a:ext cx="1951752" cy="502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7" name="组合 36"/>
          <p:cNvGrpSpPr/>
          <p:nvPr/>
        </p:nvGrpSpPr>
        <p:grpSpPr>
          <a:xfrm>
            <a:off x="158741" y="5589240"/>
            <a:ext cx="11827457" cy="504000"/>
            <a:chOff x="119054" y="6093352"/>
            <a:chExt cx="8870593" cy="504000"/>
          </a:xfrm>
        </p:grpSpPr>
        <p:pic>
          <p:nvPicPr>
            <p:cNvPr id="38" name="图片 37" descr="傲游截图20120615093937.png"/>
            <p:cNvPicPr>
              <a:picLocks noChangeAspect="1"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19054" y="6093352"/>
              <a:ext cx="1512000" cy="504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9" name="Picture 9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2447" y="6093352"/>
              <a:ext cx="1467200" cy="5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22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2031" y="6093352"/>
              <a:ext cx="497370" cy="5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10"/>
            <p:cNvPicPr>
              <a:picLocks noChangeAspect="1" noChangeArrowheads="1"/>
            </p:cNvPicPr>
            <p:nvPr/>
          </p:nvPicPr>
          <p:blipFill rotWithShape="1"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5868433" y="6093352"/>
              <a:ext cx="1487999" cy="5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11"/>
            <p:cNvPicPr>
              <a:picLocks noChangeAspect="1" noChangeArrowheads="1"/>
            </p:cNvPicPr>
            <p:nvPr/>
          </p:nvPicPr>
          <p:blipFill rotWithShape="1"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4505417" y="6093352"/>
              <a:ext cx="1197000" cy="5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" name="Picture 14"/>
            <p:cNvPicPr>
              <a:picLocks noChangeAspect="1" noChangeArrowheads="1"/>
            </p:cNvPicPr>
            <p:nvPr/>
          </p:nvPicPr>
          <p:blipFill rotWithShape="1"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131"/>
            <a:stretch/>
          </p:blipFill>
          <p:spPr bwMode="auto">
            <a:xfrm>
              <a:off x="1797070" y="6093352"/>
              <a:ext cx="925164" cy="50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15"/>
            <p:cNvPicPr>
              <a:picLocks noChangeAspect="1" noChangeArrowheads="1"/>
            </p:cNvPicPr>
            <p:nvPr/>
          </p:nvPicPr>
          <p:blipFill rotWithShape="1"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990"/>
            <a:stretch/>
          </p:blipFill>
          <p:spPr bwMode="auto">
            <a:xfrm>
              <a:off x="2888250" y="6093352"/>
              <a:ext cx="787765" cy="50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5" name="文本框 44"/>
          <p:cNvSpPr txBox="1"/>
          <p:nvPr/>
        </p:nvSpPr>
        <p:spPr>
          <a:xfrm>
            <a:off x="11032518" y="5653700"/>
            <a:ext cx="7159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 smtClean="0">
                <a:solidFill>
                  <a:prstClr val="black"/>
                </a:solidFill>
                <a:latin typeface="Calibri"/>
                <a:ea typeface="宋体"/>
              </a:rPr>
              <a:t>…</a:t>
            </a:r>
            <a:endParaRPr lang="zh-CN" altLang="en-US" sz="6000" dirty="0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63342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演示文稿2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2857</Words>
  <Application>Microsoft Macintosh PowerPoint</Application>
  <PresentationFormat>自定义</PresentationFormat>
  <Paragraphs>513</Paragraphs>
  <Slides>36</Slides>
  <Notes>7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36</vt:i4>
      </vt:variant>
    </vt:vector>
  </HeadingPairs>
  <TitlesOfParts>
    <vt:vector size="38" baseType="lpstr">
      <vt:lpstr>Office 主题</vt:lpstr>
      <vt:lpstr>演示文稿2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匿名用户</dc:creator>
  <cp:lastModifiedBy>c z</cp:lastModifiedBy>
  <cp:revision>54</cp:revision>
  <dcterms:created xsi:type="dcterms:W3CDTF">2015-05-23T09:15:06Z</dcterms:created>
  <dcterms:modified xsi:type="dcterms:W3CDTF">2015-06-26T09:29:18Z</dcterms:modified>
</cp:coreProperties>
</file>